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0" r:id="rId5"/>
    <p:sldId id="257" r:id="rId6"/>
    <p:sldId id="275" r:id="rId7"/>
    <p:sldId id="276" r:id="rId8"/>
    <p:sldId id="277" r:id="rId9"/>
    <p:sldId id="278" r:id="rId10"/>
    <p:sldId id="265" r:id="rId11"/>
    <p:sldId id="279" r:id="rId12"/>
    <p:sldId id="258" r:id="rId13"/>
  </p:sldIdLst>
  <p:sldSz cx="12192000" cy="6858000"/>
  <p:notesSz cx="6858000" cy="9144000"/>
  <p:embeddedFontLst>
    <p:embeddedFont>
      <p:font typeface="TH Charmonman" panose="03000500040000020004" pitchFamily="66" charset="-34"/>
      <p:regular r:id="rId16"/>
      <p:bold r:id="rId17"/>
    </p:embeddedFont>
    <p:embeddedFont>
      <p:font typeface="Leelawadee" panose="020B0502040204020203" pitchFamily="34" charset="-34"/>
      <p:regular r:id="rId18"/>
      <p:bold r:id="rId19"/>
    </p:embeddedFont>
    <p:embeddedFont>
      <p:font typeface="TH Chakra Petch" panose="02000506000000020004" pitchFamily="2" charset="-34"/>
      <p:regular r:id="rId20"/>
      <p:bold r:id="rId21"/>
      <p:italic r:id="rId22"/>
      <p:boldItalic r:id="rId23"/>
    </p:embeddedFont>
    <p:embeddedFont>
      <p:font typeface="Cordia New" panose="020B0304020202020204" pitchFamily="34" charset="-34"/>
      <p:regular r:id="rId24"/>
      <p:bold r:id="rId25"/>
      <p:italic r:id="rId26"/>
      <p:boldItalic r:id="rId27"/>
    </p:embeddedFont>
  </p:embeddedFontLst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182E5-CF28-4E41-8B03-8BD0D7B52101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20/12/61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301463-8B60-447F-9B0E-8CF1B1119EF1}" type="datetime1">
              <a:rPr lang="th-TH" smtClean="0"/>
              <a:pPr/>
              <a:t>20/12/61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534C2EF-8A97-4DAF-B099-E567883644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557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566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626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487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371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650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444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80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ตัวแทนข้อความ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ห้า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9" name="ตัวแทนรูปภาพ 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4" name="รูปแบบอิสระ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1" name="ตัวแทนรูปภาพ 2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E7C-8FC9-4E92-92B7-4B01EA7E8C71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02710-D67A-437F-AEBF-9F078BF83B3B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87105-41F5-4619-B74B-5044DA6ACFC8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CC340-4BCA-4F16-89ED-096807C93964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33E50-0CE0-4AB4-8E79-D796C1F252CC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F74E7-4BFE-446C-85E2-490D398D40EA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E30A3-F3D1-4C2F-AD01-FDF7CFEA9FB9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29B37-A27F-49A5-B1ED-927D17D7B965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2" name="ตัวแทนรูปภาพ 11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80653-4628-4CA1-A165-70D47A21DA78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6A4E83-570A-48F7-8364-D78B366D8867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89D71E3-7D81-4C24-B9D8-6B108755C6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hyperlink" Target="https://www.rajjaprabha.ac.t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4600" y="1005840"/>
            <a:ext cx="7315200" cy="1828800"/>
          </a:xfrm>
        </p:spPr>
        <p:txBody>
          <a:bodyPr rtlCol="0"/>
          <a:lstStyle/>
          <a:p>
            <a:pPr algn="ctr"/>
            <a: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นำเสนอ</a:t>
            </a:r>
            <a:b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</a:br>
            <a: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บทที่ </a:t>
            </a:r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๒ สถานการณ์</a:t>
            </a:r>
            <a:r>
              <a:rPr lang="th-TH" b="1" dirty="0" err="1">
                <a:latin typeface="TH Charmonman" panose="03000500040000020004" pitchFamily="66" charset="-34"/>
                <a:cs typeface="TH Charmonman" panose="03000500040000020004" pitchFamily="66" charset="-34"/>
              </a:rPr>
              <a:t>ยาเสพติด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-762000" y="2834640"/>
            <a:ext cx="54864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4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สวัสดี</a:t>
            </a:r>
            <a:endParaRPr lang="th-TH" sz="40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1599"/>
            <a:ext cx="5938019" cy="84132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50" y="2834640"/>
            <a:ext cx="37147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71600" y="333375"/>
            <a:ext cx="8458200" cy="1828800"/>
          </a:xfrm>
        </p:spPr>
        <p:txBody>
          <a:bodyPr rtlCol="0"/>
          <a:lstStyle/>
          <a:p>
            <a:pPr fontAlgn="base"/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บทที่ ๒ สถานการณ์</a:t>
            </a:r>
            <a:r>
              <a:rPr lang="th-TH" b="1" dirty="0" err="1">
                <a:latin typeface="TH Charmonman" panose="03000500040000020004" pitchFamily="66" charset="-34"/>
                <a:cs typeface="TH Charmonman" panose="03000500040000020004" pitchFamily="66" charset="-34"/>
              </a:rPr>
              <a:t>ยาเสพติด</a:t>
            </a:r>
            <a:endParaRPr lang="en-US" dirty="0"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90600" y="1938336"/>
            <a:ext cx="9677400" cy="3700464"/>
          </a:xfrm>
        </p:spPr>
        <p:txBody>
          <a:bodyPr rtlCol="0">
            <a:normAutofit fontScale="92500" lnSpcReduction="10000"/>
          </a:bodyPr>
          <a:lstStyle/>
          <a:p>
            <a:r>
              <a:rPr lang="th-TH" dirty="0" smtClean="0">
                <a:latin typeface="Leelawadee" panose="020B0502040204020203" pitchFamily="34" charset="-34"/>
              </a:rPr>
              <a:t>   </a:t>
            </a:r>
            <a:r>
              <a:rPr lang="th-TH" sz="3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สถานการณ์</a:t>
            </a:r>
            <a:r>
              <a:rPr lang="th-TH" sz="30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</a:t>
            </a:r>
            <a:r>
              <a:rPr lang="th-TH" sz="30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ติด</a:t>
            </a:r>
            <a:r>
              <a:rPr lang="th-TH" sz="3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ในสังคมไทย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ยา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เสพติด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ในสังคมไทยมีมาช้านาน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ซึ่ง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ปัจจุบันกำลังแพร่ระบาดและขยายไปทั่วประเทศมากขึ้น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ปัญหา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เป็นปัญหาที่เป็นภัยร้ายแรงต่อสุขภาพกายและ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สุขภาพจิต  และ ส่งผล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กระทบต่อสังคม เศรษฐกิจ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บั่น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ทอนความเจริญของประเทศชาติ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โดยมาก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ผู้ติดยามักเริ่มจากด้วยความอยากรู้ ความอยากลอง และความคึกคะนองเป็นส่วนใหญ่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อีก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ทั้งสภาพแวดล้อม สังคม และค่านิยมในกลุ่มเป็นแรงผลักดันอีกชั้นหนึ่ง ประกอบกับการหาซื้อได้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ง่าย</a:t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กลุ่ม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เยาวชนจะติด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มากกว่ากลุ่มคนกลุ่มอื่น และที่น่าเป็นห่วงมากก็คือ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</a:t>
            </a:r>
            <a:r>
              <a:rPr lang="th-TH" sz="30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ยา</a:t>
            </a:r>
            <a:r>
              <a:rPr lang="th-TH" sz="30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เสพติด</a:t>
            </a:r>
            <a:r>
              <a:rPr lang="th-TH" sz="3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กำลังแพร่ระบาดสู่เด็กนักเรียน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ซึ่ง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สาเหตุอาจเป็นเพราะเกิดจากถูกเพื่อนชักจูงให้ลองเสพ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อยาก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รู้ อยากลอง ถูกล่อลวง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และ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สาเหตุสำคัญอีกประการหนึ่งคือการขาดความอบอุ่น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ใน</a:t>
            </a:r>
            <a:endParaRPr lang="th-TH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17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-76200"/>
            <a:ext cx="1242060" cy="1195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1575"/>
            <a:ext cx="1294161" cy="130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2162175"/>
            <a:ext cx="123825" cy="1238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91000"/>
            <a:ext cx="123825" cy="12382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27433" y="6174728"/>
            <a:ext cx="49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ดาวน์โหลด เอกสาร เพิ่มเติมได้ที่ </a:t>
            </a:r>
            <a:r>
              <a:rPr lang="en-US" sz="2400" dirty="0" smtClean="0">
                <a:latin typeface="TH Chakra Petch" panose="02000506000000020004" pitchFamily="2" charset="-34"/>
                <a:cs typeface="TH Chakra Petch" panose="02000506000000020004" pitchFamily="2" charset="-34"/>
                <a:hlinkClick r:id="rId7"/>
              </a:rPr>
              <a:t>www.rajjaprabha.ac.th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7" y="5934456"/>
            <a:ext cx="847343" cy="8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71600" y="333375"/>
            <a:ext cx="8458200" cy="1828800"/>
          </a:xfrm>
        </p:spPr>
        <p:txBody>
          <a:bodyPr rtlCol="0"/>
          <a:lstStyle/>
          <a:p>
            <a:pPr fontAlgn="base"/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บทที่ ๒ สถานการณ์</a:t>
            </a:r>
            <a:r>
              <a:rPr lang="th-TH" b="1" dirty="0" err="1">
                <a:latin typeface="TH Charmonman" panose="03000500040000020004" pitchFamily="66" charset="-34"/>
                <a:cs typeface="TH Charmonman" panose="03000500040000020004" pitchFamily="66" charset="-34"/>
              </a:rPr>
              <a:t>ยาเสพติด</a:t>
            </a:r>
            <a:endParaRPr lang="en-US" dirty="0"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90600" y="1938336"/>
            <a:ext cx="10134600" cy="3700464"/>
          </a:xfrm>
        </p:spPr>
        <p:txBody>
          <a:bodyPr rtlCol="0">
            <a:normAutofit fontScale="92500" lnSpcReduction="10000"/>
          </a:bodyPr>
          <a:lstStyle/>
          <a:p>
            <a:pPr fontAlgn="base"/>
            <a:r>
              <a:rPr lang="th-TH" dirty="0" smtClean="0">
                <a:latin typeface="Leelawadee" panose="020B0502040204020203" pitchFamily="34" charset="-34"/>
              </a:rPr>
              <a:t>   </a:t>
            </a:r>
            <a:r>
              <a:rPr lang="th-TH" sz="3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สถานการณ์</a:t>
            </a:r>
            <a:r>
              <a:rPr lang="th-TH" sz="30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</a:t>
            </a:r>
            <a:r>
              <a:rPr lang="th-TH" sz="30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ติด</a:t>
            </a:r>
            <a:r>
              <a:rPr lang="th-TH" sz="3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ในสังคมไทย (ต่อ)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ประเทศ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ไทยประสบกับปัญหาเสพ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ติด ในด้าน</a:t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การ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เป็นพื้นที่ผลิต การเป็นพื้นที่การค้า การเป็นพื้นที่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เเพร่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ระบาด 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เเละ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การเป็นทางผ่าน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ที่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ประสบปัญหาคือ ฝิ่น เฮโรอีน กัญชา ยาบ้า สารระเหย โคเคน 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และสารออกฤทธิ์บางชนิด</a:t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ประเทศ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ไทย มีส่วนที่ติดกับพื้นที่สามเหลี่ยมทองคำ ซึ่งเป็น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เเห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ล่งผลิต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ที่สำคัญของโลก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เเห่ง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หนึ่ง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ประเทศไทย ใน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ปัจจุบันได้ลดปริมาณลงมาก โดนเฉพาะ ฝิ่น เฮโรอีน 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เเละ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กัญชา จนอยู่ในระดับหนึ่งที่สามารถควบคุมได้ </a:t>
            </a: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ใน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ส่วนของการผลิตยาบ้าได้มีการย้าย</a:t>
            </a:r>
            <a:r>
              <a:rPr lang="th-TH" sz="2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เเห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ล่งผลิตไปอยู่ในประเทศเพื่อนบ้านเป็นส่วนใหญ่</a:t>
            </a:r>
            <a:endParaRPr lang="en-US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fontAlgn="base"/>
            <a:r>
              <a:rPr lang="en-US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 </a:t>
            </a:r>
            <a:r>
              <a:rPr lang="en-US" sz="2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	</a:t>
            </a:r>
            <a:r>
              <a:rPr lang="th-TH" sz="26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ประเทศ</a:t>
            </a:r>
            <a:r>
              <a:rPr lang="th-TH" sz="2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ไทยมีการค้า</a:t>
            </a:r>
            <a:r>
              <a:rPr lang="th-TH" sz="26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ที่สำคัญ </a:t>
            </a:r>
            <a:r>
              <a:rPr lang="en-US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3 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ชนิด คือ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</a:t>
            </a: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1.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การค้า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เฮโรอีน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</a:t>
            </a: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2.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การค้า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กัญชา 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</a:t>
            </a:r>
            <a:r>
              <a:rPr lang="en-US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3.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การค้า</a:t>
            </a:r>
            <a:r>
              <a:rPr lang="th-TH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ยาบ้า</a:t>
            </a:r>
            <a:endParaRPr lang="en-US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17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-76200"/>
            <a:ext cx="1242060" cy="1195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1575"/>
            <a:ext cx="1294161" cy="130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123825" cy="1238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43400"/>
            <a:ext cx="123825" cy="12382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27433" y="6174728"/>
            <a:ext cx="49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ดาวน์โหลด เอกสาร เพิ่มเติมได้ที่ </a:t>
            </a:r>
            <a:r>
              <a:rPr lang="en-US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www.rajjaprabha.ac.th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7" y="5934456"/>
            <a:ext cx="847343" cy="8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71600" y="333375"/>
            <a:ext cx="8458200" cy="1828800"/>
          </a:xfrm>
        </p:spPr>
        <p:txBody>
          <a:bodyPr rtlCol="0"/>
          <a:lstStyle/>
          <a:p>
            <a:pPr fontAlgn="base"/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บทที่ ๒ สถานการณ์</a:t>
            </a:r>
            <a:r>
              <a:rPr lang="th-TH" b="1" dirty="0" err="1">
                <a:latin typeface="TH Charmonman" panose="03000500040000020004" pitchFamily="66" charset="-34"/>
                <a:cs typeface="TH Charmonman" panose="03000500040000020004" pitchFamily="66" charset="-34"/>
              </a:rPr>
              <a:t>ยาเสพติด</a:t>
            </a:r>
            <a:endParaRPr lang="en-US" dirty="0"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90600" y="1938336"/>
            <a:ext cx="10134600" cy="3700464"/>
          </a:xfrm>
        </p:spPr>
        <p:txBody>
          <a:bodyPr rtlCol="0">
            <a:normAutofit fontScale="70000" lnSpcReduction="20000"/>
          </a:bodyPr>
          <a:lstStyle/>
          <a:p>
            <a:pPr fontAlgn="base"/>
            <a:r>
              <a:rPr lang="th-TH" dirty="0" smtClean="0">
                <a:latin typeface="Leelawadee" panose="020B0502040204020203" pitchFamily="34" charset="-34"/>
              </a:rPr>
              <a:t>   </a:t>
            </a:r>
            <a:r>
              <a:rPr lang="th-TH" sz="3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สถานการณ์ใน</a:t>
            </a:r>
            <a:r>
              <a:rPr lang="th-TH" sz="3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สังคมไทย ด้านการใช้</a:t>
            </a:r>
            <a:r>
              <a:rPr lang="th-TH" sz="30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</a:t>
            </a:r>
            <a:r>
              <a:rPr lang="th-TH" sz="30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ติด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ประเทศ</a:t>
            </a:r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ไทยยังคงประสบปัญหา</a:t>
            </a:r>
            <a:r>
              <a:rPr lang="th-TH" sz="28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สําคัญ</a:t>
            </a:r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คือ </a:t>
            </a: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ปัญหา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การเสพและการใช้</a:t>
            </a:r>
            <a:r>
              <a:rPr lang="th-TH" sz="28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ในกลุ่มเด็กและเยาวชน กลุ่มผู้ใช้แรงงานในสถานประกอบการที่ยังไม่มี</a:t>
            </a: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มาตรฐาน </a:t>
            </a:r>
            <a:b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การ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แพร่ระบาดในหมู่บ้านชุมชน ซึ่ง</a:t>
            </a:r>
            <a:r>
              <a:rPr lang="th-TH" sz="28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นํามา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สู่ปัญหาความเดือดร้อนให้แก่ประชาชนทั่วไป </a:t>
            </a: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en-US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en-US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-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ปัญหาต่าง ๆ จะเห็นได้จาก </a:t>
            </a: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ผลการ</a:t>
            </a:r>
            <a:r>
              <a:rPr lang="th-TH" sz="28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บําบัดรักษา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ในปีที่ผ่านมา </a:t>
            </a: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ผู้เข้ารับการ</a:t>
            </a:r>
            <a:r>
              <a:rPr lang="th-TH" sz="2800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บําบัดรักษา</a:t>
            </a: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ทุกระบบ รวม ๑๗๗,๗๓๑ คน </a:t>
            </a:r>
            <a:b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ซึ่งผู้เข้ารับการ</a:t>
            </a:r>
            <a:r>
              <a:rPr lang="th-TH" sz="2800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บําบัดรักษา</a:t>
            </a: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มีแนวโน้มลดลง ส่วนใหญ่ยังคงเป็นกลุ่มเด็กและเยาวชน อายุ๑๕-๒๔ ปี</a:t>
            </a:r>
            <a:b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แต่ก็จะมีสัดส่วน ที่ลดลงอยู่ที่ร้อยละ ๔๑.๕ (จากเดิมร้อยละ ๔๒.๓) </a:t>
            </a:r>
          </a:p>
          <a:p>
            <a:pPr fontAlgn="base"/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     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ผล</a:t>
            </a:r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28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สํารวจ</a:t>
            </a:r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ความคิดเห็นของประชาชน 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แม้ว่าประชาชนจะพึงพอใจต่อการแก้ไขปัญหา</a:t>
            </a:r>
            <a:r>
              <a:rPr lang="th-TH" sz="28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ของรัฐบาล </a:t>
            </a: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         แต่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ปัญหา</a:t>
            </a:r>
            <a:r>
              <a:rPr lang="th-TH" sz="28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ก็ยังคงเป็นปัญหาที่ประชาชนต้องการให้แก้ไขเป็นเรื่องเร่งด่วน </a:t>
            </a:r>
          </a:p>
          <a:p>
            <a:pPr fontAlgn="base"/>
            <a:endParaRPr lang="en-US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fontAlgn="base"/>
            <a:r>
              <a:rPr lang="en-US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 </a:t>
            </a:r>
            <a:r>
              <a:rPr lang="en-US" sz="2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	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17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-76200"/>
            <a:ext cx="1242060" cy="1195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1575"/>
            <a:ext cx="1294161" cy="130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123825" cy="1238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123825" cy="12382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27433" y="6174728"/>
            <a:ext cx="49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ดาวน์โหลด เอกสาร เพิ่มเติมได้ที่ </a:t>
            </a:r>
            <a:r>
              <a:rPr lang="en-US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www.rajjaprabha.ac.th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7" y="5934456"/>
            <a:ext cx="847343" cy="84734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10125"/>
            <a:ext cx="2047875" cy="2200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7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71600" y="333375"/>
            <a:ext cx="8458200" cy="1828800"/>
          </a:xfrm>
        </p:spPr>
        <p:txBody>
          <a:bodyPr rtlCol="0"/>
          <a:lstStyle/>
          <a:p>
            <a:pPr fontAlgn="base"/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บทที่ ๒ สถานการณ์</a:t>
            </a:r>
            <a:r>
              <a:rPr lang="th-TH" b="1" dirty="0" err="1">
                <a:latin typeface="TH Charmonman" panose="03000500040000020004" pitchFamily="66" charset="-34"/>
                <a:cs typeface="TH Charmonman" panose="03000500040000020004" pitchFamily="66" charset="-34"/>
              </a:rPr>
              <a:t>ยาเสพติด</a:t>
            </a:r>
            <a:endParaRPr lang="en-US" dirty="0"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90600" y="1938336"/>
            <a:ext cx="10134600" cy="3700464"/>
          </a:xfrm>
        </p:spPr>
        <p:txBody>
          <a:bodyPr rtlCol="0">
            <a:normAutofit fontScale="32500" lnSpcReduction="20000"/>
          </a:bodyPr>
          <a:lstStyle/>
          <a:p>
            <a:pPr fontAlgn="base"/>
            <a:r>
              <a:rPr lang="th-TH" sz="7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7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7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ศูนย์อำนวยการป้องกันและปราบปราม</a:t>
            </a:r>
            <a:r>
              <a:rPr lang="th-TH" sz="74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7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แห่งชาติเรียกโดยย่อว่า </a:t>
            </a:r>
            <a:r>
              <a:rPr lang="th-TH" sz="74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ศฮ.ปส</a:t>
            </a:r>
            <a:r>
              <a:rPr lang="th-TH" sz="7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.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ได้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กำหนดดำเนินการร่วมกับหน่วยงานที่เกี่ยวข้อง มีเป้าหมายดำเนินการที่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สำคัญ คือ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1.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สร้างภูมิคุ้มกันให้กับเด็ก ป.๖ ก่อนวัยเสี่ยง ร้อยละ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๓๐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2.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สร้างระบบป้องกัน เฝ้า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ระวัง และ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แก้ไขปัญหา</a:t>
            </a:r>
            <a:r>
              <a:rPr lang="th-TH" sz="74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ใน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3.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ขจัดปัจจัยเสี่ยงรอบ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4.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สร้างวิทยากรป้องกันเด็กก่อนวัยเสี่ยง ได้แก่ ครู </a:t>
            </a:r>
            <a:r>
              <a:rPr lang="en-US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D.A.R.E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(ครูตำรวจ  ครูพระ ครูสอนศาสนา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5.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จัดตั้งเจ้าหน้าที่ตำรวจประสานงานประจำ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6.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จัดตั้งศูนย์เครือข่ายและเจ้าพนักงานส่งเสริมความประพฤตินักเรียน/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นักศึกษา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7. 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ค้นหา และจัดค่ายบำบัดนักเรียน/นักศึกษา กลุ่มใช้/เสพ</a:t>
            </a:r>
            <a:r>
              <a:rPr lang="th-TH" sz="74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74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หรือการจัดทำจิตสังคมบำบัดในสถานศึกษา</a:t>
            </a:r>
            <a:endParaRPr lang="en-US" sz="7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fontAlgn="base"/>
            <a:endParaRPr lang="en-US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fontAlgn="base"/>
            <a:r>
              <a:rPr lang="en-US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 </a:t>
            </a:r>
            <a:r>
              <a:rPr lang="en-US" sz="2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	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17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-76200"/>
            <a:ext cx="1242060" cy="1195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1575"/>
            <a:ext cx="1294161" cy="130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123825" cy="12382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27433" y="6174728"/>
            <a:ext cx="49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ดาวน์โหลด เอกสาร เพิ่มเติมได้ที่ </a:t>
            </a:r>
            <a:r>
              <a:rPr lang="en-US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www.rajjaprabha.ac.th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7" y="5934456"/>
            <a:ext cx="847343" cy="847343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64468"/>
            <a:ext cx="3171825" cy="2548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5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71600" y="333375"/>
            <a:ext cx="8458200" cy="1828800"/>
          </a:xfrm>
        </p:spPr>
        <p:txBody>
          <a:bodyPr rtlCol="0"/>
          <a:lstStyle/>
          <a:p>
            <a:pPr fontAlgn="base"/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บทที่ ๒ สถานการณ์</a:t>
            </a:r>
            <a:r>
              <a:rPr lang="th-TH" b="1" dirty="0" err="1">
                <a:latin typeface="TH Charmonman" panose="03000500040000020004" pitchFamily="66" charset="-34"/>
                <a:cs typeface="TH Charmonman" panose="03000500040000020004" pitchFamily="66" charset="-34"/>
              </a:rPr>
              <a:t>ยาเสพติด</a:t>
            </a:r>
            <a:endParaRPr lang="en-US" dirty="0"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90600" y="1938335"/>
            <a:ext cx="10134600" cy="4843463"/>
          </a:xfrm>
        </p:spPr>
        <p:txBody>
          <a:bodyPr rtlCol="0">
            <a:normAutofit fontScale="25000" lnSpcReduction="20000"/>
          </a:bodyPr>
          <a:lstStyle/>
          <a:p>
            <a:pPr fontAlgn="base"/>
            <a:r>
              <a:rPr lang="th-TH" sz="7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7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สำหรับ</a:t>
            </a:r>
            <a:r>
              <a:rPr lang="th-TH" sz="7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โรงเรียน</a:t>
            </a:r>
            <a:r>
              <a:rPr lang="th-TH" sz="74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รัชชป</a:t>
            </a:r>
            <a:r>
              <a:rPr lang="th-TH" sz="7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ระภา</a:t>
            </a:r>
            <a:r>
              <a:rPr lang="th-TH" sz="7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วิทยาคม</a:t>
            </a: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7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</a:t>
            </a: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โรงเรียน</a:t>
            </a:r>
            <a:r>
              <a:rPr lang="th-TH" sz="9600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รัชชป</a:t>
            </a: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ระภาวิทยาคม เป็น</a:t>
            </a:r>
            <a:r>
              <a:rPr lang="th-TH" sz="9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โรงเรียนขนาดเล็ก ตั้งอยู่ในพื้นที่อำเภอบ้านตาขุน  </a:t>
            </a: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จาก</a:t>
            </a:r>
            <a:r>
              <a:rPr lang="th-TH" sz="9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ข้อมูลสถิติเกี่ยวกับคดี</a:t>
            </a:r>
            <a:r>
              <a:rPr lang="th-TH" sz="96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9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ของสถานีตำรวจภูธรบ้านตา</a:t>
            </a: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ขุน ใน</a:t>
            </a:r>
            <a:r>
              <a:rPr lang="th-TH" sz="9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รอบปี ๒๕๖๐ จำแนกเป็นราย</a:t>
            </a: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เดือน </a:t>
            </a:r>
            <a:b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และสรุป </a:t>
            </a:r>
            <a:r>
              <a:rPr lang="th-TH" sz="9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รวมตลอดปี ๒๕๖๐ </a:t>
            </a: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ข้อมูล</a:t>
            </a:r>
            <a:r>
              <a:rPr lang="th-TH" sz="9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ดังนี้</a:t>
            </a:r>
          </a:p>
          <a:p>
            <a:pPr fontAlgn="base"/>
            <a:r>
              <a:rPr lang="th-TH" sz="9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คดี</a:t>
            </a:r>
            <a:r>
              <a:rPr lang="th-TH" sz="9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ความผิดที่รัฐเป็นผู้เสียหาย คดีที่รับคำร้องทุกข์ จำนวน ๒๖๗ ราย </a:t>
            </a:r>
            <a: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9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เป็น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ผู้ผลิต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	   ๓๑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ผู้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จำหน่าย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	    ๗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ผู้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ครอบครองเพื่อจำหน่าย ๔๐ ราย 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			ผู้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ครอบครอง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	๑๗๓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			ผู้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เสพ</a:t>
            </a:r>
            <a:r>
              <a:rPr lang="th-TH" sz="80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	๑๖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			คดี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จับกุมได้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	๒๘๗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			เป็น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ผู้ผลิต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	๓๒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			ผู้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จำหน่าย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	๗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			ผู้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ครอบครองเพื่อ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จำหน่าย	๔๕ 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			ผู้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ครอบครอง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	๑๘๗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    			ผู้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เสพ</a:t>
            </a:r>
            <a:r>
              <a:rPr lang="th-TH" sz="8000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80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	๑๖ </a:t>
            </a:r>
            <a:r>
              <a:rPr lang="th-TH" sz="8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ราย</a:t>
            </a:r>
            <a:endParaRPr lang="en-US" sz="80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fontAlgn="base"/>
            <a:endParaRPr lang="en-US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fontAlgn="base"/>
            <a:r>
              <a:rPr lang="en-US" sz="26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 </a:t>
            </a:r>
            <a:r>
              <a:rPr lang="en-US" sz="2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	</a:t>
            </a:r>
            <a: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6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26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171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-76200"/>
            <a:ext cx="1242060" cy="1195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1575"/>
            <a:ext cx="1294161" cy="130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123825" cy="1238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93" y="3248023"/>
            <a:ext cx="123825" cy="12382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27433" y="6174728"/>
            <a:ext cx="499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ดาวน์โหลด เอกสาร เพิ่มเติมได้ที่ </a:t>
            </a:r>
            <a:r>
              <a:rPr lang="en-US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www.rajjaprabha.ac.th</a:t>
            </a:r>
            <a:endParaRPr lang="th-TH" sz="24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7" y="5934456"/>
            <a:ext cx="847343" cy="8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24000" y="2514600"/>
            <a:ext cx="3657600" cy="1889760"/>
          </a:xfrm>
        </p:spPr>
        <p:txBody>
          <a:bodyPr rtlCol="0">
            <a:normAutofit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หนังสือขอความอนุเคราะห์ข้อมูล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เกี่ยวกับสถานการณ์การจับกุม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ยาเสพติด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ของอำเภอบ้านตาขุน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371600"/>
            <a:ext cx="3962400" cy="4925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981" y="6016679"/>
            <a:ext cx="5938019" cy="84132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70" y="3657600"/>
            <a:ext cx="2452186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81212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17" y="4572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1157951"/>
            <a:ext cx="4038601" cy="5166649"/>
          </a:xfrm>
          <a:prstGeom prst="rect">
            <a:avLst/>
          </a:prstGeom>
        </p:spPr>
      </p:pic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24000" y="2514600"/>
            <a:ext cx="3657600" cy="1889760"/>
          </a:xfrm>
        </p:spPr>
        <p:txBody>
          <a:bodyPr rtlCol="0">
            <a:normAutofit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หนังสือส่งข้อมูล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สถิติคดี ในรอบปี 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2560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จากสถานีตำรวจภูธรบ้านตาขุน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981" y="6016679"/>
            <a:ext cx="5938019" cy="84132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70" y="3657600"/>
            <a:ext cx="2452186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00" y="3708443"/>
            <a:ext cx="1824990" cy="10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4600" y="1005840"/>
            <a:ext cx="7315200" cy="1828800"/>
          </a:xfrm>
        </p:spPr>
        <p:txBody>
          <a:bodyPr rtlCol="0"/>
          <a:lstStyle/>
          <a:p>
            <a:pPr algn="ctr"/>
            <a: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จบการนำเสนอ</a:t>
            </a:r>
            <a:b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</a:br>
            <a: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บทที่ </a:t>
            </a:r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๒ สถานการณ์</a:t>
            </a:r>
            <a:r>
              <a:rPr lang="th-TH" b="1" dirty="0" err="1">
                <a:latin typeface="TH Charmonman" panose="03000500040000020004" pitchFamily="66" charset="-34"/>
                <a:cs typeface="TH Charmonman" panose="03000500040000020004" pitchFamily="66" charset="-34"/>
              </a:rPr>
              <a:t>ยาเสพติด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-685800" y="2819400"/>
            <a:ext cx="54864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4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ขอขอบคุณ</a:t>
            </a:r>
            <a:endParaRPr lang="th-TH" sz="40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1599"/>
            <a:ext cx="5938019" cy="8413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91" y="5791201"/>
            <a:ext cx="122531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พื่อนเด็กๆ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5_TF03896101" id="{B2CA5DD0-DCAC-48D5-85AE-C7985AD8C832}" vid="{FFF6EAC6-8270-43B4-9B35-D5D3ED80F844}"/>
    </a:ext>
  </a:extLst>
</a:theme>
</file>

<file path=ppt/theme/theme2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40262f94-9f35-4ac3-9a90-690165a166b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งานนำเสนอด้านการศึกษาเด็กในสนามโรงเรียน อัลบั้ม (จอกว้าง)</Template>
  <TotalTime>140</TotalTime>
  <Words>206</Words>
  <Application>Microsoft Office PowerPoint</Application>
  <PresentationFormat>แบบจอกว้าง</PresentationFormat>
  <Paragraphs>42</Paragraphs>
  <Slides>9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6" baseType="lpstr">
      <vt:lpstr>TH Charmonman</vt:lpstr>
      <vt:lpstr>Leelawadee</vt:lpstr>
      <vt:lpstr>TH Chakra Petch</vt:lpstr>
      <vt:lpstr>Times New Roman</vt:lpstr>
      <vt:lpstr>Arial</vt:lpstr>
      <vt:lpstr>Cordia New</vt:lpstr>
      <vt:lpstr>เพื่อนเด็กๆ 16x9</vt:lpstr>
      <vt:lpstr>นำเสนอ บทที่ ๒ สถานการณ์ยาเสพติด</vt:lpstr>
      <vt:lpstr>บทที่ ๒ สถานการณ์ยาเสพติด</vt:lpstr>
      <vt:lpstr>บทที่ ๒ สถานการณ์ยาเสพติด</vt:lpstr>
      <vt:lpstr>บทที่ ๒ สถานการณ์ยาเสพติด</vt:lpstr>
      <vt:lpstr>บทที่ ๒ สถานการณ์ยาเสพติด</vt:lpstr>
      <vt:lpstr>บทที่ ๒ สถานการณ์ยาเสพติด</vt:lpstr>
      <vt:lpstr>งานนำเสนอ PowerPoint</vt:lpstr>
      <vt:lpstr>งานนำเสนอ PowerPoint</vt:lpstr>
      <vt:lpstr>จบการนำเสนอ บทที่ ๒ สถานการณ์ยาเสพติด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เค้าโครงชื่อเรื่อง</dc:title>
  <dc:creator>UNS_CT</dc:creator>
  <cp:keywords/>
  <cp:lastModifiedBy>UNS_CT</cp:lastModifiedBy>
  <cp:revision>27</cp:revision>
  <dcterms:created xsi:type="dcterms:W3CDTF">2018-12-19T07:48:53Z</dcterms:created>
  <dcterms:modified xsi:type="dcterms:W3CDTF">2018-12-20T08:49:00Z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