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6" r:id="rId5"/>
    <p:sldId id="267" r:id="rId6"/>
    <p:sldId id="268" r:id="rId7"/>
    <p:sldId id="270" r:id="rId8"/>
    <p:sldId id="269" r:id="rId9"/>
    <p:sldId id="271" r:id="rId10"/>
    <p:sldId id="272" r:id="rId11"/>
    <p:sldId id="273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8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ผลการดำเนินงานตามยุทธศาสตร์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สถานศึกษาดำเนินการกิจกรรมห้องเรียนสีขาว</a:t>
            </a:r>
            <a:endParaRPr lang="th-TH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1828800"/>
            <a:ext cx="25146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กิจกรรมห้องเรียนสีขาว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65882" t="22917" r="5294" b="9375"/>
          <a:stretch>
            <a:fillRect/>
          </a:stretch>
        </p:blipFill>
        <p:spPr bwMode="auto">
          <a:xfrm>
            <a:off x="4800600" y="2309400"/>
            <a:ext cx="325661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35882" t="22917" r="35294" b="8333"/>
          <a:stretch>
            <a:fillRect/>
          </a:stretch>
        </p:blipFill>
        <p:spPr bwMode="auto">
          <a:xfrm>
            <a:off x="990600" y="2256600"/>
            <a:ext cx="320727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สถานศึกษาดำเนินการกิจกรรมห้องเรียนสีขาว</a:t>
            </a:r>
            <a:endParaRPr lang="th-TH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1828800"/>
            <a:ext cx="25146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กิจกรรมห้องเรียนสีขาว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6726" t="14583" r="3067" b="13542"/>
          <a:stretch>
            <a:fillRect/>
          </a:stretch>
        </p:blipFill>
        <p:spPr bwMode="auto">
          <a:xfrm>
            <a:off x="685800" y="2438400"/>
            <a:ext cx="48006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5882" t="15625" r="2353" b="9375"/>
          <a:stretch>
            <a:fillRect/>
          </a:stretch>
        </p:blipFill>
        <p:spPr bwMode="auto">
          <a:xfrm>
            <a:off x="4114800" y="3733800"/>
            <a:ext cx="46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1000" y="6096000"/>
            <a:ext cx="8229600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เกณฑ์การประเมินห้องเรียนสีขาว</a:t>
            </a:r>
            <a:endParaRPr kumimoji="0" lang="th-TH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จัดประกาศผลงานห้องเรียนสีขาวดีเด่นทุกภาคเรียนและมอบรางวัลหรือเกียรติบัตรกระทรวงศึกษาธิการหน้าเสาธง 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57200" y="2666999"/>
            <a:ext cx="8229600" cy="138499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	โรงเรียนมีการประเมินผลการดำเนินงานกิจกรรมห้องเรียนสีขาวทุกห้อง ภาคเรียนละ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1 </a:t>
            </a: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ครั้ง และมีการประกาศผลงานห้องเรียนสีขาวดีเด่นทุกภาคเรียนและมีการมอบรางวัลแก้ห้องเรียนสีขาวดีเด่น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สถานศึกษามีการดำเนินงานโครงการโรงเรียนปลอดบุหรี่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47800" y="1981200"/>
            <a:ext cx="59436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มาตรการที่ 1 นโยบาย “โรงเรียนปลอดบุหรี่”ของ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โรงเรียน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7800" y="5638800"/>
            <a:ext cx="76962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มาตรการ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ที่ 7 กิจกรรมร่วมระหว่างโรงเรียนกับชุมชน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43000" y="2133600"/>
            <a:ext cx="144000" cy="144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1143000" y="2751600"/>
            <a:ext cx="144000" cy="144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1143000" y="3361200"/>
            <a:ext cx="144000" cy="144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1143000" y="3970800"/>
            <a:ext cx="144000" cy="144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1143000" y="4580400"/>
            <a:ext cx="144000" cy="144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1143000" y="5190000"/>
            <a:ext cx="144000" cy="144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1143000" y="5799600"/>
            <a:ext cx="144000" cy="144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47800" y="2600980"/>
            <a:ext cx="76962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มาตรการ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ที่ 2 การบริหารจัดการใน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โรงเรียน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447800" y="3210580"/>
            <a:ext cx="76962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มาตรการ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ที่ 3 การจัดสภาพแวดล้อมเพื่อ “โรงเรียนปลอดบุหรี่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”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447800" y="3810000"/>
            <a:ext cx="76962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มาตรการ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ที่ 4 การสอดแทรกในการเรียนการสอนและกิจกรรมนอก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หลักสูตร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447800" y="4419600"/>
            <a:ext cx="76962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มาตรการ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ที่ 5 การมีส่วนร่วมของ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นักเรียน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447800" y="5029200"/>
            <a:ext cx="76962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มาตรการ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ที่ 6 การดูแลช่วยเหลือนักเรียนไม่ให้สูบ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บุหรี่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สถานศึกษามีการดำเนินงานโครงการโรงเรียนปลอดบุหรี่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5873" name="Picture 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682" y="3657600"/>
            <a:ext cx="1504718" cy="2003573"/>
          </a:xfrm>
          <a:prstGeom prst="rect">
            <a:avLst/>
          </a:prstGeom>
          <a:noFill/>
        </p:spPr>
      </p:pic>
      <p:pic>
        <p:nvPicPr>
          <p:cNvPr id="60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81199"/>
            <a:ext cx="3048000" cy="2036992"/>
          </a:xfrm>
          <a:prstGeom prst="rect">
            <a:avLst/>
          </a:prstGeom>
          <a:noFill/>
        </p:spPr>
      </p:pic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2063750" y="3965575"/>
            <a:ext cx="35750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ภาพการจัดการแข่งขันกรีฑา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-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กีฬาสีภายใน ของโรงเรียนรัชชประภาวิทยาคม เพื่อส่งเสริมความสามารถของนักเรียน และห่างไกลยาเสพติด</a:t>
            </a:r>
            <a:endParaRPr kumimoji="0" lang="th-T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3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733799"/>
            <a:ext cx="3124200" cy="1768585"/>
          </a:xfrm>
          <a:prstGeom prst="rect">
            <a:avLst/>
          </a:prstGeom>
          <a:noFill/>
        </p:spPr>
      </p:pic>
      <p:pic>
        <p:nvPicPr>
          <p:cNvPr id="35874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057400"/>
            <a:ext cx="2362200" cy="1771987"/>
          </a:xfrm>
          <a:prstGeom prst="rect">
            <a:avLst/>
          </a:prstGeom>
          <a:noFill/>
        </p:spPr>
      </p:pic>
      <p:sp>
        <p:nvSpPr>
          <p:cNvPr id="35872" name="Text Box 56"/>
          <p:cNvSpPr txBox="1">
            <a:spLocks noChangeArrowheads="1"/>
          </p:cNvSpPr>
          <p:nvPr/>
        </p:nvSpPr>
        <p:spPr bwMode="auto">
          <a:xfrm>
            <a:off x="5943600" y="5562599"/>
            <a:ext cx="2917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ภาพการอบรมคุณธรรมจริยธรรมและประกวดภาพต่อต้านการสูบบุหรี่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2" name="Text Box 54"/>
          <p:cNvSpPr txBox="1">
            <a:spLocks noChangeArrowheads="1"/>
          </p:cNvSpPr>
          <p:nvPr/>
        </p:nvSpPr>
        <p:spPr bwMode="auto">
          <a:xfrm>
            <a:off x="449262" y="5638799"/>
            <a:ext cx="2141538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การจัดสภาพแวดล้อมเพื่อเป็นโรงเรียนปลอดบุหรี่</a:t>
            </a:r>
            <a:endParaRPr kumimoji="0" lang="th-T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สถานศึกษาจัดกิจกรรมเชิงสร้างสรรค์เพื่อป้องกันยาเสพติด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5863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399"/>
            <a:ext cx="2624138" cy="1971675"/>
          </a:xfrm>
          <a:prstGeom prst="rect">
            <a:avLst/>
          </a:prstGeom>
          <a:noFill/>
        </p:spPr>
      </p:pic>
      <p:sp>
        <p:nvSpPr>
          <p:cNvPr id="35864" name="Text Box 39"/>
          <p:cNvSpPr txBox="1">
            <a:spLocks noChangeArrowheads="1"/>
          </p:cNvSpPr>
          <p:nvPr/>
        </p:nvSpPr>
        <p:spPr bwMode="auto">
          <a:xfrm>
            <a:off x="228600" y="3962399"/>
            <a:ext cx="2889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ภาพการจัดทำบอร์ดรณรงค์ต่อต้านยาเสพติด เนื่องในวันต่อต้านยาเสพติดโลก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5865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133599"/>
            <a:ext cx="2743200" cy="2057400"/>
          </a:xfrm>
          <a:prstGeom prst="rect">
            <a:avLst/>
          </a:prstGeom>
          <a:noFill/>
        </p:spPr>
      </p:pic>
      <p:sp>
        <p:nvSpPr>
          <p:cNvPr id="35866" name="Text Box 41"/>
          <p:cNvSpPr txBox="1">
            <a:spLocks noChangeArrowheads="1"/>
          </p:cNvSpPr>
          <p:nvPr/>
        </p:nvSpPr>
        <p:spPr bwMode="auto">
          <a:xfrm>
            <a:off x="3551238" y="4267199"/>
            <a:ext cx="26114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ภาพการอบรมลูกเสือแกนนำต้านภัยยาเสพติดยาเสพติดของนักเรียน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35867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2081212"/>
            <a:ext cx="1722438" cy="2286000"/>
          </a:xfrm>
          <a:prstGeom prst="rect">
            <a:avLst/>
          </a:prstGeom>
          <a:noFill/>
        </p:spPr>
      </p:pic>
      <p:sp>
        <p:nvSpPr>
          <p:cNvPr id="35868" name="Text Box 43"/>
          <p:cNvSpPr txBox="1">
            <a:spLocks noChangeArrowheads="1"/>
          </p:cNvSpPr>
          <p:nvPr/>
        </p:nvSpPr>
        <p:spPr bwMode="auto">
          <a:xfrm>
            <a:off x="6096001" y="4343399"/>
            <a:ext cx="28193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ภาพการแข่งขันประกวดร้องเพลง เพื่อให้นักเรียนได้ใช้เวลาว่างให้เป็นประโยชน์และเป็นการผ่อนคลายจากการเรียน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35871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648199"/>
            <a:ext cx="3041650" cy="1719262"/>
          </a:xfrm>
          <a:prstGeom prst="rect">
            <a:avLst/>
          </a:prstGeom>
          <a:noFill/>
        </p:spPr>
      </p:pic>
      <p:sp>
        <p:nvSpPr>
          <p:cNvPr id="34" name="Text Box 47"/>
          <p:cNvSpPr txBox="1">
            <a:spLocks noChangeArrowheads="1"/>
          </p:cNvSpPr>
          <p:nvPr/>
        </p:nvSpPr>
        <p:spPr bwMode="auto">
          <a:xfrm>
            <a:off x="685800" y="5791199"/>
            <a:ext cx="2613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ภาพการแข่งขันฟุตซอลต้านภัยยาเสพติดระดับห้องเรียน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สถานศึกษาจัดกิจกรรมเชิงสร้างสรรค์เพื่อป้องกันยาเสพติด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5869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399"/>
            <a:ext cx="2420937" cy="1816100"/>
          </a:xfrm>
          <a:prstGeom prst="rect">
            <a:avLst/>
          </a:prstGeom>
          <a:noFill/>
        </p:spPr>
      </p:pic>
      <p:sp>
        <p:nvSpPr>
          <p:cNvPr id="35870" name="Text Box 45"/>
          <p:cNvSpPr txBox="1">
            <a:spLocks noChangeArrowheads="1"/>
          </p:cNvSpPr>
          <p:nvPr/>
        </p:nvSpPr>
        <p:spPr bwMode="auto">
          <a:xfrm>
            <a:off x="1087437" y="4254499"/>
            <a:ext cx="26114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ภาพ การอบรมโครงการรณรงค์ป้องกันและแก้ไขปัญหายาเสพติด โดยเทศบาลตำบลบ้านเชี่ยวหลาน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35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799"/>
            <a:ext cx="2503488" cy="1881187"/>
          </a:xfrm>
          <a:prstGeom prst="rect">
            <a:avLst/>
          </a:prstGeom>
          <a:noFill/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4724400" y="4530724"/>
            <a:ext cx="2613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ภาพ การประชุมคณะกรรมการนักเรียน เพื่อดำเนินกิจกรรมต่างๆ  และเรื่องปัญหายาเสพติด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สถานศึกษาดำเนินการกิจกรรมห้องเรียนสีขาว</a:t>
            </a:r>
            <a:endParaRPr lang="th-TH" b="1" dirty="0"/>
          </a:p>
        </p:txBody>
      </p:sp>
      <p:grpSp>
        <p:nvGrpSpPr>
          <p:cNvPr id="8" name="Group 20"/>
          <p:cNvGrpSpPr/>
          <p:nvPr/>
        </p:nvGrpSpPr>
        <p:grpSpPr>
          <a:xfrm>
            <a:off x="990600" y="2362200"/>
            <a:ext cx="2362200" cy="533400"/>
            <a:chOff x="990600" y="2743200"/>
            <a:chExt cx="2362200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990600" y="2743200"/>
              <a:ext cx="2362200" cy="533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990600" y="2819400"/>
              <a:ext cx="23400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/>
            <a:p>
              <a:pPr marL="514350" lvl="0" indent="-514350" algn="ctr">
                <a:spcBef>
                  <a:spcPct val="20000"/>
                </a:spcBef>
              </a:pPr>
              <a:r>
                <a:rPr lang="th-TH" sz="11200" b="1" dirty="0" smtClean="0">
                  <a:cs typeface="+mj-cs"/>
                </a:rPr>
                <a:t>ฝ่ายการเรียน</a:t>
              </a:r>
              <a:r>
                <a:rPr lang="en-US" sz="11200" b="1" dirty="0" smtClean="0">
                  <a:cs typeface="+mj-cs"/>
                </a:rPr>
                <a:t> </a:t>
              </a:r>
              <a:r>
                <a:rPr kumimoji="0" lang="th-TH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+mj-cs"/>
                </a:rPr>
                <a:t>	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j-cs"/>
              </a:endParaRPr>
            </a:p>
          </p:txBody>
        </p:sp>
      </p:grpSp>
      <p:grpSp>
        <p:nvGrpSpPr>
          <p:cNvPr id="9" name="Group 19"/>
          <p:cNvGrpSpPr/>
          <p:nvPr/>
        </p:nvGrpSpPr>
        <p:grpSpPr>
          <a:xfrm>
            <a:off x="990600" y="3505200"/>
            <a:ext cx="2362200" cy="533400"/>
            <a:chOff x="990600" y="3581400"/>
            <a:chExt cx="2362200" cy="533400"/>
          </a:xfrm>
        </p:grpSpPr>
        <p:sp>
          <p:nvSpPr>
            <p:cNvPr id="14" name="Rounded Rectangle 13"/>
            <p:cNvSpPr/>
            <p:nvPr/>
          </p:nvSpPr>
          <p:spPr>
            <a:xfrm>
              <a:off x="990600" y="3581400"/>
              <a:ext cx="2362200" cy="533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990600" y="3657600"/>
              <a:ext cx="23400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/>
            <a:p>
              <a:pPr marL="514350" lvl="0" indent="-514350" algn="ctr">
                <a:spcBef>
                  <a:spcPct val="20000"/>
                </a:spcBef>
              </a:pPr>
              <a:r>
                <a:rPr lang="th-TH" sz="11200" b="1" dirty="0" smtClean="0">
                  <a:cs typeface="+mj-cs"/>
                </a:rPr>
                <a:t>ฝ่ายการงาน</a:t>
              </a:r>
              <a:r>
                <a:rPr lang="en-US" sz="11200" b="1" dirty="0" smtClean="0">
                  <a:cs typeface="+mj-cs"/>
                </a:rPr>
                <a:t> </a:t>
              </a:r>
              <a:r>
                <a:rPr kumimoji="0" lang="th-TH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+mj-cs"/>
                </a:rPr>
                <a:t>	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j-cs"/>
              </a:endParaRPr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990600" y="4572000"/>
            <a:ext cx="2362200" cy="533400"/>
            <a:chOff x="914400" y="4343400"/>
            <a:chExt cx="2362200" cy="533400"/>
          </a:xfrm>
        </p:grpSpPr>
        <p:sp>
          <p:nvSpPr>
            <p:cNvPr id="15" name="Rounded Rectangle 14"/>
            <p:cNvSpPr/>
            <p:nvPr/>
          </p:nvSpPr>
          <p:spPr>
            <a:xfrm>
              <a:off x="914400" y="4343400"/>
              <a:ext cx="2362200" cy="533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936600" y="4419600"/>
              <a:ext cx="23400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/>
            <a:p>
              <a:pPr marL="514350" lvl="0" indent="-514350" algn="ctr">
                <a:spcBef>
                  <a:spcPct val="20000"/>
                </a:spcBef>
              </a:pPr>
              <a:r>
                <a:rPr lang="th-TH" sz="11200" b="1" dirty="0" smtClean="0">
                  <a:cs typeface="+mj-cs"/>
                </a:rPr>
                <a:t>ฝ่ายกิจกรรม</a:t>
              </a:r>
              <a:r>
                <a:rPr kumimoji="0" lang="th-TH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+mj-cs"/>
                </a:rPr>
                <a:t>	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j-cs"/>
              </a:endParaRPr>
            </a:p>
          </p:txBody>
        </p:sp>
      </p:grpSp>
      <p:grpSp>
        <p:nvGrpSpPr>
          <p:cNvPr id="11" name="Group 17"/>
          <p:cNvGrpSpPr/>
          <p:nvPr/>
        </p:nvGrpSpPr>
        <p:grpSpPr>
          <a:xfrm>
            <a:off x="990600" y="5562600"/>
            <a:ext cx="2362200" cy="533400"/>
            <a:chOff x="1066800" y="5181600"/>
            <a:chExt cx="2362200" cy="533400"/>
          </a:xfrm>
        </p:grpSpPr>
        <p:sp>
          <p:nvSpPr>
            <p:cNvPr id="16" name="Rounded Rectangle 15"/>
            <p:cNvSpPr/>
            <p:nvPr/>
          </p:nvSpPr>
          <p:spPr>
            <a:xfrm>
              <a:off x="1066800" y="5181600"/>
              <a:ext cx="2362200" cy="533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066800" y="5257800"/>
              <a:ext cx="23400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/>
            <a:p>
              <a:pPr marL="514350" lvl="0" indent="-514350" algn="ctr">
                <a:spcBef>
                  <a:spcPct val="20000"/>
                </a:spcBef>
              </a:pPr>
              <a:r>
                <a:rPr lang="th-TH" sz="11200" b="1" dirty="0" smtClean="0">
                  <a:cs typeface="+mj-cs"/>
                </a:rPr>
                <a:t>ฝ่ายสารวัตรนักเรียน</a:t>
              </a:r>
              <a:endPara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j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j-cs"/>
              </a:endParaRP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3657600" y="2438400"/>
            <a:ext cx="4572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ight Arrow 21"/>
          <p:cNvSpPr/>
          <p:nvPr/>
        </p:nvSpPr>
        <p:spPr>
          <a:xfrm>
            <a:off x="3657600" y="3581400"/>
            <a:ext cx="4572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ight Arrow 22"/>
          <p:cNvSpPr/>
          <p:nvPr/>
        </p:nvSpPr>
        <p:spPr>
          <a:xfrm>
            <a:off x="3657600" y="4648200"/>
            <a:ext cx="4572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ight Arrow 23"/>
          <p:cNvSpPr/>
          <p:nvPr/>
        </p:nvSpPr>
        <p:spPr>
          <a:xfrm>
            <a:off x="3657600" y="5638800"/>
            <a:ext cx="4572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67200" y="2209799"/>
            <a:ext cx="46482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ช่วยเหลือในด้านวิชาการเกี่ยวกับการเรียน การบ้าน โครงงาน หรือปัญหาการเรียนในห้องเรียน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267200" y="3352799"/>
            <a:ext cx="46482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ดูแลความสะอาดเรียบร้อยในห้องเรียน รักษาของมีค่าและทรัพย์สมบัติของห้องเรียน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267200" y="4419599"/>
            <a:ext cx="46482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จัดกิจกรรมที่สร้างสรรค์ ทั้งในห้องเรียน และกิจกรรมในทุกระดับชั้น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267200" y="5410199"/>
            <a:ext cx="46482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สอดส่องดูแลความเรียบร้อย ทั้งในห้องเรียนและนอกห้องเรียน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สถานศึกษาดำเนินการกิจกรรมห้องเรียนสีขาว</a:t>
            </a:r>
            <a:endParaRPr lang="th-TH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5558135"/>
            <a:ext cx="8229600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โครงสร้าง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องค์กรห้องเรียนสีขาว</a:t>
            </a:r>
            <a:endParaRPr kumimoji="0" lang="th-TH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529" t="26042" r="16471" b="25000"/>
          <a:stretch>
            <a:fillRect/>
          </a:stretch>
        </p:blipFill>
        <p:spPr bwMode="auto">
          <a:xfrm>
            <a:off x="685800" y="19812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สถานศึกษาดำเนินการกิจกรรมห้องเรียนสีขาว</a:t>
            </a:r>
            <a:endParaRPr lang="th-TH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1828800"/>
            <a:ext cx="25146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กิจกรรมห้องเรียนสีขาว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95400" y="2286000"/>
            <a:ext cx="78486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แต่งตั้งคณะทำงานห้องเรียนสีขาว ระดับชั้นมัธยมศึกษาปีที่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1-6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ปี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การศึกษา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2560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2453390"/>
            <a:ext cx="144000" cy="144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รูปภาพ 23" descr="9.jpg"/>
          <p:cNvPicPr/>
          <p:nvPr/>
        </p:nvPicPr>
        <p:blipFill>
          <a:blip r:embed="rId2" cstate="print"/>
          <a:srcRect l="4816" r="2983" b="4849"/>
          <a:stretch>
            <a:fillRect/>
          </a:stretch>
        </p:blipFill>
        <p:spPr>
          <a:xfrm>
            <a:off x="1524000" y="3048000"/>
            <a:ext cx="2556000" cy="3600000"/>
          </a:xfrm>
          <a:prstGeom prst="rect">
            <a:avLst/>
          </a:prstGeom>
        </p:spPr>
      </p:pic>
      <p:pic>
        <p:nvPicPr>
          <p:cNvPr id="13" name="รูปภาพ 24" descr="92.jpg"/>
          <p:cNvPicPr/>
          <p:nvPr/>
        </p:nvPicPr>
        <p:blipFill>
          <a:blip r:embed="rId3" cstate="print"/>
          <a:srcRect l="5933" r="12908" b="3010"/>
          <a:stretch>
            <a:fillRect/>
          </a:stretch>
        </p:blipFill>
        <p:spPr>
          <a:xfrm>
            <a:off x="4953000" y="3048000"/>
            <a:ext cx="252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สถานศึกษาดำเนินการกิจกรรมห้องเรียนสีขาว</a:t>
            </a:r>
            <a:endParaRPr lang="th-TH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1828800"/>
            <a:ext cx="25146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กิจกรรมห้องเรียนสีขาว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" name="รูปภาพ 15" descr="4.jpg"/>
          <p:cNvPicPr/>
          <p:nvPr/>
        </p:nvPicPr>
        <p:blipFill>
          <a:blip r:embed="rId2" cstate="print"/>
          <a:srcRect l="5486" r="10679"/>
          <a:stretch>
            <a:fillRect/>
          </a:stretch>
        </p:blipFill>
        <p:spPr>
          <a:xfrm>
            <a:off x="5257800" y="1752600"/>
            <a:ext cx="3200400" cy="3547281"/>
          </a:xfrm>
          <a:prstGeom prst="rect">
            <a:avLst/>
          </a:prstGeom>
        </p:spPr>
      </p:pic>
      <p:pic>
        <p:nvPicPr>
          <p:cNvPr id="16" name="รูปภาพ 19" descr="ม52.jpg"/>
          <p:cNvPicPr/>
          <p:nvPr/>
        </p:nvPicPr>
        <p:blipFill>
          <a:blip r:embed="rId3" cstate="print"/>
          <a:srcRect l="10165" r="10757"/>
          <a:stretch>
            <a:fillRect/>
          </a:stretch>
        </p:blipFill>
        <p:spPr>
          <a:xfrm>
            <a:off x="990600" y="2514600"/>
            <a:ext cx="3124200" cy="2845800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57200" y="5558135"/>
            <a:ext cx="8229600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แผนผังคณะทำงานห้องเรียนสีขาว</a:t>
            </a:r>
            <a:endParaRPr kumimoji="0" lang="th-TH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สถานศึกษาดำเนินการกิจกรรมห้องเรียนสีขาว</a:t>
            </a:r>
            <a:endParaRPr lang="th-TH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1828800"/>
            <a:ext cx="25146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กิจกรรมห้องเรียนสีขาว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รูปภาพ 16" descr="ม4.jpg"/>
          <p:cNvPicPr/>
          <p:nvPr/>
        </p:nvPicPr>
        <p:blipFill>
          <a:blip r:embed="rId2" cstate="print"/>
          <a:srcRect l="15653" r="13615" b="6671"/>
          <a:stretch>
            <a:fillRect/>
          </a:stretch>
        </p:blipFill>
        <p:spPr>
          <a:xfrm>
            <a:off x="3733800" y="2286000"/>
            <a:ext cx="2286000" cy="177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รูปภาพ 17" descr="ม41.jpg"/>
          <p:cNvPicPr/>
          <p:nvPr/>
        </p:nvPicPr>
        <p:blipFill>
          <a:blip r:embed="rId3" cstate="print"/>
          <a:srcRect l="12841" t="7738" r="21198"/>
          <a:stretch>
            <a:fillRect/>
          </a:stretch>
        </p:blipFill>
        <p:spPr>
          <a:xfrm>
            <a:off x="304800" y="2667000"/>
            <a:ext cx="2438400" cy="2625008"/>
          </a:xfrm>
          <a:prstGeom prst="rect">
            <a:avLst/>
          </a:prstGeom>
        </p:spPr>
      </p:pic>
      <p:pic>
        <p:nvPicPr>
          <p:cNvPr id="13" name="รูปภาพ 18" descr="ม42.jpg"/>
          <p:cNvPicPr/>
          <p:nvPr/>
        </p:nvPicPr>
        <p:blipFill>
          <a:blip r:embed="rId4" cstate="print"/>
          <a:srcRect l="7937" t="3571" r="19557"/>
          <a:stretch>
            <a:fillRect/>
          </a:stretch>
        </p:blipFill>
        <p:spPr>
          <a:xfrm>
            <a:off x="6400800" y="3810000"/>
            <a:ext cx="2264675" cy="2615592"/>
          </a:xfrm>
          <a:prstGeom prst="rect">
            <a:avLst/>
          </a:prstGeom>
        </p:spPr>
      </p:pic>
      <p:pic>
        <p:nvPicPr>
          <p:cNvPr id="14" name="รูปภาพ 3" descr="ม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0" y="4191000"/>
            <a:ext cx="2286000" cy="1882346"/>
          </a:xfrm>
          <a:prstGeom prst="rect">
            <a:avLst/>
          </a:prstGeom>
        </p:spPr>
      </p:pic>
      <p:pic>
        <p:nvPicPr>
          <p:cNvPr id="15" name="รูปภาพ 8" descr="คติพจน์.jpg"/>
          <p:cNvPicPr/>
          <p:nvPr/>
        </p:nvPicPr>
        <p:blipFill>
          <a:blip r:embed="rId6" cstate="print"/>
          <a:srcRect l="52502" t="25360" r="20210" b="23971"/>
          <a:stretch>
            <a:fillRect/>
          </a:stretch>
        </p:blipFill>
        <p:spPr>
          <a:xfrm rot="16200000">
            <a:off x="7265988" y="1954212"/>
            <a:ext cx="936626" cy="17525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สถานศึกษาดำเนินการกิจกรรมห้องเรียนสีขาว</a:t>
            </a:r>
            <a:endParaRPr lang="th-TH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1828800"/>
            <a:ext cx="25146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กิจกรรมห้องเรียนสีขาว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รูปภาพ 31" descr="7.jpg"/>
          <p:cNvPicPr/>
          <p:nvPr/>
        </p:nvPicPr>
        <p:blipFill>
          <a:blip r:embed="rId2" cstate="print"/>
          <a:srcRect l="18414" t="4683" r="1298" b="6246"/>
          <a:stretch>
            <a:fillRect/>
          </a:stretch>
        </p:blipFill>
        <p:spPr>
          <a:xfrm>
            <a:off x="1143000" y="2362200"/>
            <a:ext cx="28956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81000" y="6096000"/>
            <a:ext cx="8229600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แบบบันทึกการปฏิบัติงานห้องเรียนสีขาว</a:t>
            </a:r>
            <a:endParaRPr kumimoji="0" lang="th-TH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" name="รูปภาพ 48" descr="403.jpg"/>
          <p:cNvPicPr/>
          <p:nvPr/>
        </p:nvPicPr>
        <p:blipFill>
          <a:blip r:embed="rId3" cstate="print"/>
          <a:srcRect l="15739" t="5017" r="5350" b="7525"/>
          <a:stretch>
            <a:fillRect/>
          </a:stretch>
        </p:blipFill>
        <p:spPr>
          <a:xfrm>
            <a:off x="4876800" y="2362200"/>
            <a:ext cx="2819399" cy="36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สถานศึกษาดำเนินการกิจกรรมห้องเรียนสีขาว</a:t>
            </a:r>
            <a:endParaRPr lang="th-TH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1828800"/>
            <a:ext cx="25146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กิจกรรมห้องเรียนสีขาว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81000" y="6096000"/>
            <a:ext cx="8229600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โครงงานห้องเรียนสีขาว</a:t>
            </a:r>
            <a:endParaRPr kumimoji="0" lang="th-TH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51422" t="21875" r="14706" b="8333"/>
          <a:stretch>
            <a:fillRect/>
          </a:stretch>
        </p:blipFill>
        <p:spPr bwMode="auto">
          <a:xfrm>
            <a:off x="0" y="2514600"/>
            <a:ext cx="309394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51422" t="21875" r="14706" b="8333"/>
          <a:stretch>
            <a:fillRect/>
          </a:stretch>
        </p:blipFill>
        <p:spPr bwMode="auto">
          <a:xfrm>
            <a:off x="2895600" y="2286000"/>
            <a:ext cx="309394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 l="66116" t="22917" r="5944" b="8333"/>
          <a:stretch>
            <a:fillRect/>
          </a:stretch>
        </p:blipFill>
        <p:spPr bwMode="auto">
          <a:xfrm>
            <a:off x="6172200" y="2209800"/>
            <a:ext cx="25908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7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สถานศึกษาดำเนินการกิจกรรมห้องเรียนสีขาว</a:t>
            </a:r>
            <a:endParaRPr lang="th-TH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ด้านการป้องกัน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1828800"/>
            <a:ext cx="25146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กิจกรรมห้องเรียนสีขาว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95400" y="2286000"/>
            <a:ext cx="78486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แต่งตั้งคณะกรรมการประเมินผลห้องเรียนสีขาว ปลอดยาเสพติดและอบายมุข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2453390"/>
            <a:ext cx="144000" cy="144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9658" t="21875" r="50300" b="8333"/>
          <a:stretch>
            <a:fillRect/>
          </a:stretch>
        </p:blipFill>
        <p:spPr bwMode="auto">
          <a:xfrm>
            <a:off x="1066800" y="2819400"/>
            <a:ext cx="36576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51369" t="21875" r="8823" b="8333"/>
          <a:stretch>
            <a:fillRect/>
          </a:stretch>
        </p:blipFill>
        <p:spPr bwMode="auto">
          <a:xfrm>
            <a:off x="5029200" y="2895600"/>
            <a:ext cx="363618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580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ผลการดำเนินงานตามยุทธศาสตร์ 5 ด้าน</vt:lpstr>
      <vt:lpstr>มาตรการด้านการป้องกัน</vt:lpstr>
      <vt:lpstr>มาตรการด้านการป้องกัน</vt:lpstr>
      <vt:lpstr>มาตรการด้านการป้องกัน</vt:lpstr>
      <vt:lpstr>มาตรการด้านการป้องกัน</vt:lpstr>
      <vt:lpstr>มาตรการด้านการป้องกัน</vt:lpstr>
      <vt:lpstr>มาตรการด้านการป้องกัน</vt:lpstr>
      <vt:lpstr>มาตรการด้านการป้องกัน</vt:lpstr>
      <vt:lpstr>มาตรการด้านการป้องกัน</vt:lpstr>
      <vt:lpstr>มาตรการด้านการป้องกัน</vt:lpstr>
      <vt:lpstr>มาตรการด้านการป้องกัน</vt:lpstr>
      <vt:lpstr>มาตรการด้านการป้องกัน</vt:lpstr>
      <vt:lpstr>มาตรการด้านการป้องกัน</vt:lpstr>
      <vt:lpstr>มาตรการด้านการป้องกัน</vt:lpstr>
      <vt:lpstr>มาตรการด้านการป้องกัน</vt:lpstr>
      <vt:lpstr>มาตรการด้านการป้องกัน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NUT</dc:creator>
  <cp:lastModifiedBy>Lenove</cp:lastModifiedBy>
  <cp:revision>34</cp:revision>
  <dcterms:created xsi:type="dcterms:W3CDTF">2006-08-16T00:00:00Z</dcterms:created>
  <dcterms:modified xsi:type="dcterms:W3CDTF">2018-12-20T03:27:10Z</dcterms:modified>
</cp:coreProperties>
</file>