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1192189" y="944778"/>
            <a:ext cx="9807622" cy="12716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192189" y="1044010"/>
            <a:ext cx="98076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	โรงเรียน</a:t>
            </a:r>
            <a:r>
              <a:rPr lang="th-TH" dirty="0" err="1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รัชชป</a:t>
            </a:r>
            <a:r>
              <a:rPr 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ระภาวิทยาคม ได้ดำเนินงานตามมาตรการด้านการรักษา  โดยมีการกำหนดนโยบาย แต่งตั้งคณะกรรมการดำเนินงาน  </a:t>
            </a:r>
            <a:r>
              <a:rPr lang="th-TH" dirty="0" smtClean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          สร้าง</a:t>
            </a:r>
            <a:r>
              <a:rPr 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เครือข่ายในการบำบัดและรักษา และจัดตั้งคลินิกเสมารักษ์ ซึ่งทางสถานศึกษาได้ดำเนินการคัดกรองนักเรียนรายบุคคล พบว่า มีการรายงานข้อมูลนักเรียนที่มีความเสี่ยงและเกี่ยวข้องกับ</a:t>
            </a:r>
            <a:r>
              <a:rPr lang="th-TH" dirty="0" err="1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ยาเสพติด</a:t>
            </a:r>
            <a:r>
              <a:rPr 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ร้อยละ ๒.๐๕   แต่ได้เตรียมการรองรับเพื่อให้เกิดความพร้อมในการให้คำแนะนำ และการช่วยเหลือนักเรียนกลุ่มเสี่ยง ซึ่งสถานศึกษาได้มีการวางแผนงานตามมาตรการรักษา</a:t>
            </a:r>
            <a:r>
              <a:rPr lang="en-US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 </a:t>
            </a:r>
            <a:r>
              <a:rPr 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เพื่อรองรับสถานการณ์ที่อาจจะเกิดขึ้นในอนาคต ดังนี้</a:t>
            </a:r>
            <a:r>
              <a:rPr lang="en-US" sz="1600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/>
            </a:r>
            <a:br>
              <a:rPr lang="en-US" sz="1600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</a:br>
            <a:endParaRPr lang="th-TH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707893" y="2430757"/>
            <a:ext cx="8152340" cy="4216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000" b="1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3.1</a:t>
            </a:r>
            <a:r>
              <a:rPr lang="th-TH" sz="2000" b="1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สถานศึกษามีนโยบายในการบำบัดรักษาและส่งต่อหน่วยงานสังกัดสาธารณสุข หรือหน่วยงานอื่น  </a:t>
            </a:r>
            <a:endParaRPr lang="en-US" sz="2000" dirty="0">
              <a:effectLst/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370034" y="3090615"/>
            <a:ext cx="7729707" cy="1077218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th-TH" sz="1600" dirty="0" smtClean="0">
                <a:solidFill>
                  <a:schemeClr val="tx2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       </a:t>
            </a:r>
            <a:r>
              <a:rPr lang="th-TH" sz="1600" dirty="0" smtClean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สถานศึกษา</a:t>
            </a:r>
            <a:r>
              <a:rPr lang="th-TH" sz="1600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จัดให้เกิดการจัดระบบการส่งต่อกลุ่มเสพ กลุ่มติดเพื่อการเข้าสู่การบำบัดรักษาตามระบบด้วยความสมัครใจในหน่วยงานสังกัดกระทรวงสาธารณสุขหรือหน่วยงานอื่นๆ โดยจัดทำสารสนเทศหน่วยงานที่เกี่ยวข้อง พร้อมที่จะส่งต่อนักเรียนไปยังหน่วยงานภายนอกที่เกี่ยวข้องโดยตรง เช่น เจ้าหน้าที่ตำรวจ สถานบำบัดผู้ติด</a:t>
            </a:r>
            <a:r>
              <a:rPr lang="th-TH" sz="1600" dirty="0" err="1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ยาเสพติด</a:t>
            </a:r>
            <a:r>
              <a:rPr lang="th-TH" sz="1600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สำหรับนักเรียนที่ตรวจพบว่าปัสสาวะมีสารเสพติด ถือเป็นกลุ่มเป้าหมาย นำเข้าสู่กระบวนการบำบัด ฟื้นฟู เพื่อปรับ เปลี่ยนพฤติกรรม</a:t>
            </a:r>
            <a:endParaRPr lang="th-TH" sz="16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379015" y="4363765"/>
            <a:ext cx="7729707" cy="830997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th-TH" sz="1600" dirty="0" smtClean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	โรงเรียน</a:t>
            </a:r>
            <a:r>
              <a:rPr lang="th-TH" sz="1600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ได้ดำเนินการจัดกิจกรรมต่าง ๆ เพื่อให้นักเรียนได้ความรู้และแนวทางการดำเนินชีวิตที่ถูกต้อง มีพฤติกรรมที่ไม่เสียงในเรื่อง</a:t>
            </a:r>
            <a:r>
              <a:rPr lang="th-TH" sz="1600" dirty="0" err="1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ยาเสพติด</a:t>
            </a:r>
            <a:r>
              <a:rPr lang="th-TH" sz="1600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ความปลอดภัยในการใช้ถนน ด้านเพศศึกษา ได้แก่ การจัดป้ายนิเทศในชั้นเรียนและป้ายนิเทศนอกห้องเรียน  จัดกิจกรรมเสียงตามสาย  อบรมนักเรียนหน้าเสาธง </a:t>
            </a:r>
            <a:endParaRPr lang="th-TH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3" name="เครื่องหมายบั้ง 12"/>
          <p:cNvSpPr/>
          <p:nvPr/>
        </p:nvSpPr>
        <p:spPr>
          <a:xfrm>
            <a:off x="1617268" y="3215864"/>
            <a:ext cx="615694" cy="639965"/>
          </a:xfrm>
          <a:prstGeom prst="chevr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475" y="4389934"/>
            <a:ext cx="725487" cy="695004"/>
          </a:xfrm>
          <a:prstGeom prst="rect">
            <a:avLst/>
          </a:prstGeom>
        </p:spPr>
      </p:pic>
      <p:sp>
        <p:nvSpPr>
          <p:cNvPr id="15" name="สี่เหลี่ยมผืนผ้า 14"/>
          <p:cNvSpPr/>
          <p:nvPr/>
        </p:nvSpPr>
        <p:spPr>
          <a:xfrm>
            <a:off x="2379015" y="5402753"/>
            <a:ext cx="7729707" cy="830997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th-TH" sz="1600" dirty="0" smtClean="0"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1600" dirty="0" smtClean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โครงการ</a:t>
            </a:r>
            <a:r>
              <a:rPr lang="th-TH" sz="1600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ส่งเสริมคุณธรรมและจริยธรรมสำหรับนักเรียน ในกิจกรรมเข้าค่ายคุณธรรม ชมรมดนตรี ชมรมศิลปะ ชมรมกีฬา การรวมกลุ่มของนักเรียนในการดำเนินการตามกิจกรรมสภานักเรียน เพื่อให้เห็นความสำคัญของวิถีประชาธิปไตย และทำให้นักเรียนมีการใช้เวลาว่างให้เกิดประโยชน์ อีกทั้งยังเป็นการช่วยสอดส่องดูแลความประพฤติของนักเรียน</a:t>
            </a:r>
            <a:r>
              <a:rPr lang="th-TH" sz="1600" dirty="0" err="1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ได้มาก</a:t>
            </a:r>
            <a:r>
              <a:rPr lang="th-TH" sz="1600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ยิ่งขึ้น</a:t>
            </a:r>
            <a:endParaRPr lang="th-TH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475" y="5470749"/>
            <a:ext cx="725487" cy="695004"/>
          </a:xfrm>
          <a:prstGeom prst="rect">
            <a:avLst/>
          </a:prstGeom>
        </p:spPr>
      </p:pic>
      <p:sp>
        <p:nvSpPr>
          <p:cNvPr id="17" name="ม้วนกระดาษแนวนอน 16"/>
          <p:cNvSpPr/>
          <p:nvPr/>
        </p:nvSpPr>
        <p:spPr>
          <a:xfrm>
            <a:off x="1279850" y="190057"/>
            <a:ext cx="2843561" cy="635619"/>
          </a:xfrm>
          <a:prstGeom prst="horizontalScrol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3</a:t>
            </a:r>
            <a:r>
              <a:rPr lang="th-TH" sz="2000" b="1" u="sng" dirty="0">
                <a:solidFill>
                  <a:schemeClr val="tx1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. มาตรการด้านการรักษา</a:t>
            </a:r>
            <a:endParaRPr lang="th-TH" sz="2000" dirty="0">
              <a:solidFill>
                <a:schemeClr val="tx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5488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2" grpId="0" animBg="1"/>
      <p:bldP spid="8" grpId="0" animBg="1"/>
      <p:bldP spid="9" grpId="0" animBg="1"/>
      <p:bldP spid="13" grpId="0" animBg="1"/>
      <p:bldP spid="15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766458" y="585413"/>
            <a:ext cx="6895582" cy="4216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0"/>
              </a:spcAft>
            </a:pPr>
            <a:r>
              <a:rPr lang="en-US" sz="2000" b="1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3.2</a:t>
            </a:r>
            <a:r>
              <a:rPr lang="th-TH" sz="2000" b="1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สถานศึกษามี “คลินิกเสมารักษ์” (จิตสังคมบำบัดในสถานศึกษา)  </a:t>
            </a:r>
            <a:endParaRPr lang="en-US" sz="2000" dirty="0">
              <a:effectLst/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1054580" y="1405709"/>
            <a:ext cx="9600414" cy="2385781"/>
          </a:xfrm>
          <a:prstGeom prst="rect">
            <a:avLst/>
          </a:prstGeom>
          <a:ln w="28575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r>
              <a:rPr lang="th-TH" dirty="0" smtClean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		สถานศึกษา</a:t>
            </a:r>
            <a:r>
              <a:rPr lang="th-TH" dirty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มีขั้นตอนการดำเนินงาน คือ การจัดตั้ง </a:t>
            </a:r>
            <a:r>
              <a:rPr lang="en-US" dirty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“</a:t>
            </a:r>
            <a:r>
              <a:rPr lang="th-TH" dirty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คลินิกเสมารักษ์</a:t>
            </a:r>
            <a:r>
              <a:rPr lang="en-US" dirty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” </a:t>
            </a:r>
            <a:r>
              <a:rPr lang="th-TH" dirty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เป็นสถานที่หนึ่งที่เกิดขึ้นในสถานศึกษาเป็นการย่อขนาดสถานที่ให้ง่าย และสะดวกต่อนักเรียนกลุ่มเสี่ยงที่จะสามารถเข้ามารับการให้คำปรึกษาอย่างเต็มใจ และ</a:t>
            </a:r>
            <a:r>
              <a:rPr 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เพื่อให้การ</a:t>
            </a:r>
            <a:r>
              <a:rPr lang="th-TH" dirty="0" smtClean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ประสานงานและ</a:t>
            </a:r>
            <a:r>
              <a:rPr 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การขับเคลื่อนการทำงานส่งเสริมความประพฤตินักเรียน มี</a:t>
            </a:r>
            <a:r>
              <a:rPr lang="th-TH" dirty="0" smtClean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ประสิทธิภาพ</a:t>
            </a:r>
          </a:p>
          <a:p>
            <a:pPr indent="457200" algn="thaiDist">
              <a:lnSpc>
                <a:spcPct val="107000"/>
              </a:lnSpc>
              <a:spcAft>
                <a:spcPts val="0"/>
              </a:spcAft>
            </a:pPr>
            <a:r>
              <a:rPr lang="th-TH" dirty="0" smtClean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	โดย</a:t>
            </a:r>
            <a:r>
              <a:rPr lang="th-TH" dirty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แต่งตั้งคณะกรรมการดำเนินงาน </a:t>
            </a:r>
            <a:r>
              <a:rPr lang="en-US" dirty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“</a:t>
            </a:r>
            <a:r>
              <a:rPr lang="th-TH" dirty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คลินิกเสมารักษ์</a:t>
            </a:r>
            <a:r>
              <a:rPr lang="en-US" dirty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”</a:t>
            </a:r>
            <a:r>
              <a:rPr lang="th-TH" dirty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 และกำหนดขั้นตอนการดำเนินงาน </a:t>
            </a:r>
            <a:r>
              <a:rPr lang="en-US" dirty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“</a:t>
            </a:r>
            <a:r>
              <a:rPr lang="th-TH" dirty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คลินิกเสมารักษ์</a:t>
            </a:r>
            <a:r>
              <a:rPr lang="en-US" dirty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”</a:t>
            </a:r>
            <a:r>
              <a:rPr lang="th-TH" dirty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 เพื่อการทำงานที่เป็นระบบ และมีประสิทธิภาพ ขั้นตอนสุดท้ายของการดำเนินงานบำบัดในสถานศึกษานั้นต้องมีการรายงานผลการดำเนินงานอย่างชัดเจนและเป็นรูปธรรม </a:t>
            </a:r>
            <a:r>
              <a:rPr 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ซึ่งการดำเนินการด้านจิตสังคมบำบัดในสถานศึกษาเพื่อเสริมสร้างพัฒนาการด้านต่าง ๆ ทั้งร่างกาย อารมณ์และสังคมให้แก่ผู้เรียนโดยมีกิจกรรมต่าง ๆ เป็นการปรับสภาพจิต ไม่ให้มีพฤติกรรมไปยุ่งเกี่ยวกับสารเสพติดและอบายมุข</a:t>
            </a:r>
            <a:endParaRPr lang="en-US" dirty="0"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endParaRPr>
          </a:p>
          <a:p>
            <a:endParaRPr lang="th-TH" dirty="0"/>
          </a:p>
        </p:txBody>
      </p: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" y="4067402"/>
            <a:ext cx="3365499" cy="2179830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123" y="4067402"/>
            <a:ext cx="3417172" cy="217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1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527987" y="1153984"/>
            <a:ext cx="9018673" cy="1146211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</a:pPr>
            <a:r>
              <a:rPr lang="en-US" sz="1600" b="1" dirty="0" smtClean="0">
                <a:solidFill>
                  <a:prstClr val="black"/>
                </a:solidFill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         3.2.1</a:t>
            </a:r>
            <a:r>
              <a:rPr lang="th-TH" sz="1600" b="1" dirty="0">
                <a:solidFill>
                  <a:prstClr val="black"/>
                </a:solidFill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.</a:t>
            </a:r>
            <a:r>
              <a:rPr lang="en-US" sz="1600" b="1" dirty="0">
                <a:solidFill>
                  <a:prstClr val="black"/>
                </a:solidFill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  </a:t>
            </a:r>
            <a:r>
              <a:rPr lang="th-TH" sz="1600" b="1" dirty="0">
                <a:solidFill>
                  <a:prstClr val="black"/>
                </a:solidFill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ด้านสุขภาพอนามัย </a:t>
            </a:r>
            <a:r>
              <a:rPr lang="th-TH" sz="1600" b="1" dirty="0" smtClean="0">
                <a:solidFill>
                  <a:prstClr val="black"/>
                </a:solidFill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     </a:t>
            </a:r>
            <a:r>
              <a:rPr lang="th-TH" sz="1600" dirty="0" smtClean="0">
                <a:solidFill>
                  <a:prstClr val="black"/>
                </a:solidFill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โรงเรียน</a:t>
            </a:r>
            <a:r>
              <a:rPr lang="th-TH" sz="1600" dirty="0">
                <a:solidFill>
                  <a:prstClr val="black"/>
                </a:solidFill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ได้จัดกิจกรรมเพื่อส่งเสริมสุขภาพอนามัย</a:t>
            </a:r>
            <a:r>
              <a:rPr lang="en-US" sz="1600" dirty="0">
                <a:solidFill>
                  <a:prstClr val="black"/>
                </a:solidFill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  </a:t>
            </a:r>
            <a:r>
              <a:rPr lang="th-TH" sz="1600" dirty="0">
                <a:solidFill>
                  <a:prstClr val="black"/>
                </a:solidFill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ได้แก่ จัดการแข่งขันกีฬาภายในโรงเรียน จัดให้มีลานกีฬา ห้องซ้อมดนตรีส่งเสริมการใช้เวลาว่างให้เกิดประโยชน์โดยการเล่นกีฬา</a:t>
            </a:r>
            <a:r>
              <a:rPr lang="en-US" sz="1600" dirty="0">
                <a:solidFill>
                  <a:prstClr val="black"/>
                </a:solidFill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 </a:t>
            </a:r>
            <a:r>
              <a:rPr lang="th-TH" sz="1600" dirty="0">
                <a:solidFill>
                  <a:prstClr val="black"/>
                </a:solidFill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ดนตรี ตรวจสุขภาพนักเรียนโดยคณะกรรมการสภานักเรียนฝ่ายอนามัย จัดกิจกรรมตาม</a:t>
            </a:r>
            <a:r>
              <a:rPr lang="th-TH" sz="1600" dirty="0" smtClean="0">
                <a:solidFill>
                  <a:prstClr val="black"/>
                </a:solidFill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โครงการมาตรฐาน</a:t>
            </a:r>
            <a:r>
              <a:rPr lang="th-TH" sz="1600" dirty="0">
                <a:solidFill>
                  <a:prstClr val="black"/>
                </a:solidFill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ต้านสิ่งเสพติด (</a:t>
            </a:r>
            <a:r>
              <a:rPr lang="en-US" sz="1600" dirty="0">
                <a:solidFill>
                  <a:prstClr val="black"/>
                </a:solidFill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TRC. VB. Harm Prevention</a:t>
            </a:r>
            <a:r>
              <a:rPr lang="th-TH" sz="1600" dirty="0">
                <a:solidFill>
                  <a:prstClr val="black"/>
                </a:solidFill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) และครูร่วมดูแลทุกวันดำเนินการตามโครงการบริการและส่งเสริมสุขภาพนักเรียน โดยโรงพยาบาลส่งเสริมสุขภาพประจำตำบลบ้านเชี่ยวหลาน</a:t>
            </a:r>
            <a:endParaRPr lang="en-US" sz="1600" dirty="0">
              <a:solidFill>
                <a:prstClr val="black"/>
              </a:solidFill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66459" y="471113"/>
            <a:ext cx="6895582" cy="4216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</a:pPr>
            <a:r>
              <a:rPr lang="en-US" sz="2000" b="1" dirty="0">
                <a:solidFill>
                  <a:prstClr val="black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3.2</a:t>
            </a:r>
            <a:r>
              <a:rPr lang="th-TH" sz="2000" b="1" dirty="0">
                <a:solidFill>
                  <a:prstClr val="black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สถานศึกษามี “คลินิกเสมารักษ์” (จิตสังคมบำบัดในสถานศึกษา)  </a:t>
            </a:r>
            <a:endParaRPr lang="en-US" sz="2000" dirty="0">
              <a:solidFill>
                <a:prstClr val="black"/>
              </a:solidFill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56252" y="2544942"/>
            <a:ext cx="9018673" cy="619272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</a:pPr>
            <a:r>
              <a:rPr lang="en-US" sz="1600" b="1" dirty="0" smtClean="0">
                <a:solidFill>
                  <a:prstClr val="black"/>
                </a:solidFill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       3.2.2 </a:t>
            </a:r>
            <a:r>
              <a:rPr lang="th-TH" sz="1600" b="1" dirty="0" smtClean="0">
                <a:solidFill>
                  <a:prstClr val="black"/>
                </a:solidFill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 </a:t>
            </a:r>
            <a:r>
              <a:rPr lang="th-TH" sz="1600" b="1" dirty="0">
                <a:solidFill>
                  <a:prstClr val="black"/>
                </a:solidFill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ด้านจริยธรรม</a:t>
            </a:r>
            <a:r>
              <a:rPr lang="en-US" sz="1600" b="1" dirty="0">
                <a:solidFill>
                  <a:prstClr val="black"/>
                </a:solidFill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  </a:t>
            </a:r>
            <a:r>
              <a:rPr lang="th-TH" sz="1600" dirty="0">
                <a:solidFill>
                  <a:prstClr val="black"/>
                </a:solidFill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โรงเรียนได้จัดกิจกรรมเพื่อส่งเสริมคุณธรรมและจริยธรรมสำหรับนักเรียน ได้แก่ กิจกรรมเข้าค่ายคุณธรรม </a:t>
            </a:r>
            <a:r>
              <a:rPr lang="th-TH" sz="1600" dirty="0" smtClean="0">
                <a:solidFill>
                  <a:prstClr val="black"/>
                </a:solidFill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                 การ</a:t>
            </a:r>
            <a:r>
              <a:rPr lang="th-TH" sz="1600" dirty="0">
                <a:solidFill>
                  <a:prstClr val="black"/>
                </a:solidFill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สวดมนต์ทุกวันพุธ  กิจกรรมนั่งสมาธิก่อนเข้าเรียน รวมถึงสอดแทรกจริยธรรมในการเรียนทุกกลุ่มสาระวิชา</a:t>
            </a:r>
            <a:endParaRPr lang="en-US" sz="1100" dirty="0">
              <a:solidFill>
                <a:prstClr val="black"/>
              </a:solidFill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27988" y="3512213"/>
            <a:ext cx="9018672" cy="1107996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                  3.2.3</a:t>
            </a:r>
            <a:r>
              <a:rPr lang="th-TH" sz="1600" b="1" dirty="0" smtClean="0">
                <a:solidFill>
                  <a:prstClr val="black"/>
                </a:solidFill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  </a:t>
            </a:r>
            <a:r>
              <a:rPr lang="th-TH" sz="1600" b="1" dirty="0">
                <a:solidFill>
                  <a:prstClr val="black"/>
                </a:solidFill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ด้าน</a:t>
            </a:r>
            <a:r>
              <a:rPr lang="th-TH" sz="1600" b="1" dirty="0" smtClean="0">
                <a:solidFill>
                  <a:prstClr val="black"/>
                </a:solidFill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สังคม</a:t>
            </a:r>
            <a:r>
              <a:rPr lang="en-US" sz="1600" b="1" dirty="0" smtClean="0">
                <a:solidFill>
                  <a:prstClr val="black"/>
                </a:solidFill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 </a:t>
            </a:r>
            <a:r>
              <a:rPr lang="th-TH" sz="1600" b="1" dirty="0" smtClean="0">
                <a:solidFill>
                  <a:prstClr val="black"/>
                </a:solidFill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   </a:t>
            </a:r>
            <a:r>
              <a:rPr lang="th-TH" sz="1600" dirty="0" smtClean="0">
                <a:solidFill>
                  <a:prstClr val="black"/>
                </a:solidFill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โรงเรียน</a:t>
            </a:r>
            <a:r>
              <a:rPr lang="th-TH" sz="1600" dirty="0">
                <a:solidFill>
                  <a:prstClr val="black"/>
                </a:solidFill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ได้จัดกิจกรรมที่ส่งเสริมการอยู่ร่วมกันในสังคม ได้แก่ กิจกรรมสภานักเรียน เพื่อให้เห็นความสำคัญของวิถีประชาธิปไตย กิจกรรมผู้ใหญ่บ้านเป็นการฝึกให้นักเรียนรู้จักบทบาทหน้าที่ของตนเองใน การอยู่ร่วมกัน กิจกรรมจิตอาสา เพื่อให้รู้จักการ</a:t>
            </a:r>
            <a:r>
              <a:rPr lang="th-TH" sz="1600" dirty="0" smtClean="0">
                <a:solidFill>
                  <a:prstClr val="black"/>
                </a:solidFill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เสียสละ                 และ</a:t>
            </a:r>
            <a:r>
              <a:rPr lang="th-TH" sz="1600" dirty="0">
                <a:solidFill>
                  <a:prstClr val="black"/>
                </a:solidFill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ช่วยเหลือสังคม</a:t>
            </a:r>
            <a:r>
              <a:rPr lang="en-US" sz="1600" b="1" dirty="0">
                <a:solidFill>
                  <a:prstClr val="black"/>
                </a:solidFill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/>
            </a:r>
            <a:br>
              <a:rPr lang="en-US" sz="1600" b="1" dirty="0">
                <a:solidFill>
                  <a:prstClr val="black"/>
                </a:solidFill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</a:br>
            <a:endParaRPr lang="th-TH" dirty="0">
              <a:solidFill>
                <a:prstClr val="black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713947" y="4968208"/>
            <a:ext cx="9018672" cy="619272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          3.2.4  </a:t>
            </a:r>
            <a:r>
              <a:rPr lang="th-TH" sz="1600" b="1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ฝึกอาชีพ</a:t>
            </a:r>
            <a:r>
              <a:rPr lang="en-US" sz="1600" b="1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r>
              <a:rPr lang="th-TH" sz="16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  </a:t>
            </a:r>
            <a:r>
              <a:rPr lang="th-TH" sz="16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โรงเรียน</a:t>
            </a:r>
            <a:r>
              <a:rPr lang="th-TH" sz="1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ได้จัดกิจกรรมที่ส่งเสริมอาชีพ ได้แก่ การทำสบู่สมุนไพร</a:t>
            </a:r>
            <a:r>
              <a:rPr lang="en-US" sz="16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r>
              <a:rPr lang="th-TH" sz="16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การเลี้ยงไก่บ้าน การทำไม้กวาด การทำปลาส้ม การปลูกพืช การปลูกกล้วย ผักสวนครัว การทอผ้า การสานตะกร้า การไปศึกษาดูงานเกี่ยวกับการประกอบอาชีพต่าง ๆ การทำดอกไม้</a:t>
            </a:r>
            <a:r>
              <a:rPr lang="th-TH" sz="1600" b="1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sz="16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เป็นต้น</a:t>
            </a:r>
            <a:endParaRPr lang="en-US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52" y="1346681"/>
            <a:ext cx="725487" cy="695004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47" y="3667221"/>
            <a:ext cx="725487" cy="695004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49023" y="2521579"/>
            <a:ext cx="797637" cy="695004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1342" y="4951325"/>
            <a:ext cx="798645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978332" y="861907"/>
            <a:ext cx="9002009" cy="12777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0"/>
              </a:spcAft>
            </a:pPr>
            <a:r>
              <a:rPr lang="th-TH" dirty="0" smtClean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    สถานศึกษา</a:t>
            </a:r>
            <a:r>
              <a:rPr lang="th-TH" dirty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ได้จัดกิจกรรมโดยจัดให้นักเรียนทุกคนได้มีที่ปรึกษา ผ่านโครงการผู้ใหญ่บ้านของกิจกรรมสภานักเรียน เป็นลักษณะเพื่อนช่วยเพื่อนพี่ช่วยน้อง ร่วมสนับสนุนโครงการ </a:t>
            </a:r>
            <a:r>
              <a:rPr lang="en-US" dirty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To Be Number One</a:t>
            </a:r>
            <a:r>
              <a:rPr lang="th-TH" dirty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 โครงการมาตรฐานต้านสิ่งเสพติด (</a:t>
            </a:r>
            <a:r>
              <a:rPr lang="en-US" dirty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TRC. VB. Harm Prevention</a:t>
            </a:r>
            <a:r>
              <a:rPr lang="th-TH" dirty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) โครงการโรงเรียนปลอดบุหรี่ เพื่อเป็นการปลูกฝังให้นักเรียนเห็นถึงพิษภัยของสารเสพติด การปฏิบัติตัวไม่ให้เสี่ยงในเรื่องของสารเสพติด ตลอดจนข่าวสารต่าง ๆ ที่เกี่ยวข้องกับสารเสพติด จัดบริการแนะแนว กิจกรรม</a:t>
            </a:r>
            <a:r>
              <a:rPr lang="th-TH" dirty="0" err="1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โฮมรูม</a:t>
            </a:r>
            <a:r>
              <a:rPr lang="th-TH" dirty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กิจกรรม</a:t>
            </a:r>
            <a:endParaRPr lang="en-US" dirty="0">
              <a:effectLst/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endParaRPr>
          </a:p>
        </p:txBody>
      </p:sp>
      <p:pic>
        <p:nvPicPr>
          <p:cNvPr id="5" name="รูปภาพ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6" t="26024" r="65492" b="10164"/>
          <a:stretch/>
        </p:blipFill>
        <p:spPr bwMode="auto">
          <a:xfrm>
            <a:off x="3340100" y="2438400"/>
            <a:ext cx="4071499" cy="4076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688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ม้วนกระดาษแนวนอน 3"/>
          <p:cNvSpPr/>
          <p:nvPr/>
        </p:nvSpPr>
        <p:spPr>
          <a:xfrm>
            <a:off x="1130300" y="381000"/>
            <a:ext cx="2895600" cy="723900"/>
          </a:xfrm>
          <a:prstGeom prst="horizontalScrol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4</a:t>
            </a:r>
            <a:r>
              <a:rPr lang="th-TH" sz="2000" b="1" dirty="0">
                <a:solidFill>
                  <a:schemeClr val="tx1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. มาตรการด้านการเฝ้าระวัง</a:t>
            </a:r>
            <a:endParaRPr lang="en-US" sz="2000" dirty="0">
              <a:solidFill>
                <a:schemeClr val="tx1"/>
              </a:solidFill>
              <a:effectLst/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295400" y="1271895"/>
            <a:ext cx="8153400" cy="981423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thaiDist">
              <a:lnSpc>
                <a:spcPct val="107000"/>
              </a:lnSpc>
              <a:spcAft>
                <a:spcPts val="0"/>
              </a:spcAft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โรงเรียน</a:t>
            </a:r>
            <a:r>
              <a:rPr lang="th-TH" dirty="0" err="1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รัชชป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ระภาวิทยาคม ดำเนินการตามมาตรการด้านการเฝ้าระวัง</a:t>
            </a: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โดยมีการรับเรื่องราวร้องทุกข์เกี่ยวกับปัญหา</a:t>
            </a:r>
            <a:r>
              <a:rPr lang="th-TH" dirty="0" err="1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ยาเสพติด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และอบายมุข โดยมีตู้เสมารักษ์ แต่งตั้งคณะกรรมการดำเนินงาน มีเครือข่ายในการเฝ้าระวังทั้งจากหน่วยงานภายในและภายนอก เพื่อดำเนินการรับเรื่องราวปัญหา</a:t>
            </a:r>
            <a:r>
              <a:rPr lang="th-TH" dirty="0" err="1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ยาเสพติด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และอบายมุข ผ่านตู้เสมารักษ์ และรับให้คำปรึกษา ตลอดจนรายงานผลการดำเนินงาน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184400" y="3168237"/>
            <a:ext cx="8636000" cy="1077218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1600" dirty="0" smtClean="0">
                <a:ea typeface="Calibri" panose="020F0502020204030204" pitchFamily="34" charset="0"/>
                <a:cs typeface="TH SarabunPSK" panose="020B0500040200020003" pitchFamily="34" charset="-34"/>
              </a:rPr>
              <a:t>	สถานศึกษา</a:t>
            </a:r>
            <a:r>
              <a:rPr lang="th-TH" sz="1600" dirty="0">
                <a:ea typeface="Calibri" panose="020F0502020204030204" pitchFamily="34" charset="0"/>
                <a:cs typeface="TH SarabunPSK" panose="020B0500040200020003" pitchFamily="34" charset="-34"/>
              </a:rPr>
              <a:t>จึงจัดให้มีตู้เสมารักษ์เพื่อรับร้องทุกข์เกี่ยวปัญหาเรื่อง</a:t>
            </a:r>
            <a:r>
              <a:rPr lang="th-TH" sz="1600" dirty="0" err="1">
                <a:ea typeface="Calibri" panose="020F0502020204030204" pitchFamily="34" charset="0"/>
                <a:cs typeface="TH SarabunPSK" panose="020B0500040200020003" pitchFamily="34" charset="-34"/>
              </a:rPr>
              <a:t>ยาเสพติด</a:t>
            </a:r>
            <a:r>
              <a:rPr lang="th-TH" sz="1600" dirty="0">
                <a:ea typeface="Calibri" panose="020F0502020204030204" pitchFamily="34" charset="0"/>
                <a:cs typeface="TH SarabunPSK" panose="020B0500040200020003" pitchFamily="34" charset="-34"/>
              </a:rPr>
              <a:t>และอบายมุข โดยแต่งตั้งคณะกรรมการดำเนินงาน มีเครือข่ายในการเฝ้าระวังทั้งจากหน่วยงานภายในและภายนอก เพื่อสร้างเครือข่ายการเฝ้าระวังปัญหา</a:t>
            </a:r>
            <a:r>
              <a:rPr lang="th-TH" sz="1600" dirty="0" err="1">
                <a:ea typeface="Calibri" panose="020F0502020204030204" pitchFamily="34" charset="0"/>
                <a:cs typeface="TH SarabunPSK" panose="020B0500040200020003" pitchFamily="34" charset="-34"/>
              </a:rPr>
              <a:t>ยาเสพติด</a:t>
            </a:r>
            <a:r>
              <a:rPr lang="th-TH" sz="1600" dirty="0">
                <a:ea typeface="Calibri" panose="020F0502020204030204" pitchFamily="34" charset="0"/>
                <a:cs typeface="TH SarabunPSK" panose="020B0500040200020003" pitchFamily="34" charset="-34"/>
              </a:rPr>
              <a:t>และอบายมุขให้กับนักเรียน จึงดำเนินการรับเรื่องราวปัญหา</a:t>
            </a:r>
            <a:r>
              <a:rPr lang="th-TH" sz="1600" dirty="0" err="1">
                <a:ea typeface="Calibri" panose="020F0502020204030204" pitchFamily="34" charset="0"/>
                <a:cs typeface="TH SarabunPSK" panose="020B0500040200020003" pitchFamily="34" charset="-34"/>
              </a:rPr>
              <a:t>ยาเสพติด</a:t>
            </a:r>
            <a:r>
              <a:rPr lang="th-TH" sz="1600" dirty="0">
                <a:ea typeface="Calibri" panose="020F0502020204030204" pitchFamily="34" charset="0"/>
                <a:cs typeface="TH SarabunPSK" panose="020B0500040200020003" pitchFamily="34" charset="-34"/>
              </a:rPr>
              <a:t>และอบายมุข และรับให้คำปรึกษา ดำเนินการแก้ไข ส่งเสริม สนับสนุน และประสานงานสถานศึกษา ศึกษา วิเคราะห์ เฝ้าระวัง ติดตามสถานการณ์ ตรวจสอบ ให้ความช่วยเหลือ เพื่อป้องกันแก้ไขปัญหาความประพฤตินักเรียน และคุ้มครองสิทธิของนักเรียน</a:t>
            </a:r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219200" y="2516429"/>
            <a:ext cx="5613400" cy="3886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4.1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สถานศึกษามีตู้แดงเสมารักษ์รับเรื่องปัญหา</a:t>
            </a:r>
            <a:r>
              <a:rPr lang="th-TH" b="1" dirty="0" err="1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ยาเสพติด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และอบายมุข </a:t>
            </a: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184400" y="4637576"/>
            <a:ext cx="8636000" cy="88274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th-TH" sz="1600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	ร่วมกับ</a:t>
            </a:r>
            <a:r>
              <a:rPr lang="th-TH" sz="16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องค์กรหลักของกระทรวงศึกษาธิการ เครือข่ายองค์กรภาครัฐและเอกชน และหน่วยงานอื่นที่เกี่ยวข้อง ประสาน ติดตาม จัดทำกรณีศึกษาและบริการให้คำปรึกษาแก่นักเรียน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16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ดังนั้นการจัดตั้งตู้เสมารักษ์เพื่อส่งเสริมให้นักเรียนนั้น ดี เก่ง และมีสุข เป็นมนุษย์ที่สมบูรณ์ทั้งร่างกายและจิตใจให้ประพฤติตนอยู่ในระเบียบวินัยที่ดีของสังคม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1" name="ลูกศรขวา 10"/>
          <p:cNvSpPr/>
          <p:nvPr/>
        </p:nvSpPr>
        <p:spPr>
          <a:xfrm>
            <a:off x="1181100" y="3385925"/>
            <a:ext cx="762000" cy="640178"/>
          </a:xfrm>
          <a:prstGeom prst="rightArrow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0" y="4731445"/>
            <a:ext cx="786452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5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406400" y="566664"/>
            <a:ext cx="8089900" cy="3886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7200">
              <a:lnSpc>
                <a:spcPct val="107000"/>
              </a:lnSpc>
            </a:pPr>
            <a:r>
              <a:rPr lang="en-US" b="1" dirty="0">
                <a:solidFill>
                  <a:prstClr val="black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4.2</a:t>
            </a:r>
            <a:r>
              <a:rPr lang="th-TH" b="1" dirty="0">
                <a:solidFill>
                  <a:prstClr val="black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สถานศึกษาดำเนินการจัดตั้งชมรม </a:t>
            </a:r>
            <a:r>
              <a:rPr lang="en-US" b="1" dirty="0">
                <a:solidFill>
                  <a:prstClr val="black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/</a:t>
            </a:r>
            <a:r>
              <a:rPr lang="th-TH" b="1" dirty="0">
                <a:solidFill>
                  <a:prstClr val="black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ชุมนุม เสมารักษ์ป้องกัน</a:t>
            </a:r>
            <a:r>
              <a:rPr lang="th-TH" b="1" dirty="0" err="1">
                <a:solidFill>
                  <a:prstClr val="black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ยาเสพติด</a:t>
            </a:r>
            <a:r>
              <a:rPr lang="th-TH" b="1" dirty="0">
                <a:solidFill>
                  <a:prstClr val="black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โดยดำเนินการดังนี้</a:t>
            </a:r>
            <a:endParaRPr lang="en-US" dirty="0">
              <a:solidFill>
                <a:prstClr val="black"/>
              </a:solidFill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659308" y="1318009"/>
            <a:ext cx="2797392" cy="3558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7200">
              <a:lnSpc>
                <a:spcPct val="107000"/>
              </a:lnSpc>
            </a:pPr>
            <a:r>
              <a:rPr lang="en-US" sz="1600" b="1" dirty="0" smtClean="0">
                <a:solidFill>
                  <a:prstClr val="black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4.2.1 </a:t>
            </a:r>
            <a:r>
              <a:rPr lang="th-TH" sz="1600" b="1" dirty="0" smtClean="0">
                <a:solidFill>
                  <a:prstClr val="black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ดำเนินการจัดตั้งชุมนุม</a:t>
            </a:r>
            <a:endParaRPr lang="en-US" sz="1100" dirty="0">
              <a:solidFill>
                <a:prstClr val="black"/>
              </a:solidFill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670360" y="1850838"/>
            <a:ext cx="2786340" cy="3558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7200">
              <a:lnSpc>
                <a:spcPct val="107000"/>
              </a:lnSpc>
            </a:pPr>
            <a:r>
              <a:rPr lang="en-US" sz="1600" b="1" dirty="0">
                <a:solidFill>
                  <a:prstClr val="black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4.2.2 </a:t>
            </a:r>
            <a:r>
              <a:rPr lang="th-TH" sz="1600" b="1" dirty="0">
                <a:solidFill>
                  <a:prstClr val="black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รับสมัครนักเรียน</a:t>
            </a:r>
            <a:endParaRPr lang="en-US" sz="1100" dirty="0">
              <a:solidFill>
                <a:prstClr val="black"/>
              </a:solidFill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610268" y="2499907"/>
            <a:ext cx="2857484" cy="3558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7200">
              <a:lnSpc>
                <a:spcPct val="107000"/>
              </a:lnSpc>
            </a:pPr>
            <a:r>
              <a:rPr lang="en-US" sz="1600" b="1" dirty="0">
                <a:solidFill>
                  <a:prstClr val="black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4.2.3  </a:t>
            </a:r>
            <a:r>
              <a:rPr lang="th-TH" sz="1600" b="1" dirty="0">
                <a:solidFill>
                  <a:prstClr val="black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ดำเนินกิจกรรมของชุมนุม</a:t>
            </a:r>
            <a:endParaRPr lang="en-US" sz="1100" dirty="0">
              <a:solidFill>
                <a:prstClr val="black"/>
              </a:solidFill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670360" y="3148976"/>
            <a:ext cx="2797392" cy="3558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7200">
              <a:lnSpc>
                <a:spcPct val="107000"/>
              </a:lnSpc>
            </a:pPr>
            <a:r>
              <a:rPr lang="en-US" sz="1600" b="1" dirty="0">
                <a:solidFill>
                  <a:prstClr val="black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4.2.4  </a:t>
            </a:r>
            <a:r>
              <a:rPr lang="th-TH" sz="1600" b="1" dirty="0">
                <a:solidFill>
                  <a:prstClr val="black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สรุปการจัดกิจกรรม</a:t>
            </a:r>
            <a:endParaRPr lang="en-US" sz="1100" dirty="0">
              <a:solidFill>
                <a:prstClr val="black"/>
              </a:solidFill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251" y="1347107"/>
            <a:ext cx="354526" cy="339630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114" y="1889614"/>
            <a:ext cx="353599" cy="341406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178" y="2441189"/>
            <a:ext cx="353599" cy="341406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770" y="3163373"/>
            <a:ext cx="353599" cy="341406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507" y="1432213"/>
            <a:ext cx="3377477" cy="2017951"/>
          </a:xfrm>
          <a:prstGeom prst="rect">
            <a:avLst/>
          </a:prstGeom>
        </p:spPr>
      </p:pic>
      <p:pic>
        <p:nvPicPr>
          <p:cNvPr id="16" name="รูปภาพ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0917">
            <a:off x="856767" y="4453241"/>
            <a:ext cx="1874492" cy="16072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รูปภาพ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268" y="4004760"/>
            <a:ext cx="1806832" cy="23809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7339" y="4004760"/>
            <a:ext cx="1631174" cy="208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3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เหลี่ยมเพชร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141</TotalTime>
  <Words>407</Words>
  <Application>Microsoft Office PowerPoint</Application>
  <PresentationFormat>แบบจอกว้าง</PresentationFormat>
  <Paragraphs>25</Paragraphs>
  <Slides>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6" baseType="lpstr">
      <vt:lpstr>Arial</vt:lpstr>
      <vt:lpstr>Calibri</vt:lpstr>
      <vt:lpstr>Cordia New</vt:lpstr>
      <vt:lpstr>IrisUPC</vt:lpstr>
      <vt:lpstr>JasmineUPC</vt:lpstr>
      <vt:lpstr>TH SarabunPSK</vt:lpstr>
      <vt:lpstr>Times New Roman</vt:lpstr>
      <vt:lpstr>Trebuchet MS</vt:lpstr>
      <vt:lpstr>Wingdings 3</vt:lpstr>
      <vt:lpstr>เหลี่ยมเพชร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My User</dc:creator>
  <cp:lastModifiedBy>My User</cp:lastModifiedBy>
  <cp:revision>30</cp:revision>
  <dcterms:created xsi:type="dcterms:W3CDTF">2018-12-18T13:35:54Z</dcterms:created>
  <dcterms:modified xsi:type="dcterms:W3CDTF">2018-12-19T13:32:08Z</dcterms:modified>
</cp:coreProperties>
</file>